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oboto"/>
      <p:regular r:id="rId42"/>
      <p:bold r:id="rId43"/>
      <p:italic r:id="rId44"/>
      <p:boldItalic r:id="rId45"/>
    </p:embeddedFont>
    <p:embeddedFont>
      <p:font typeface="Poppins"/>
      <p:bold r:id="rId46"/>
      <p:boldItalic r:id="rId47"/>
    </p:embeddedFont>
    <p:embeddedFont>
      <p:font typeface="Roboto Mon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regular.fntdata"/><Relationship Id="rId41" Type="http://schemas.openxmlformats.org/officeDocument/2006/relationships/slide" Target="slides/slide35.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Poppins-bold.fntdata"/><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Mono-regular.fntdata"/><Relationship Id="rId47" Type="http://schemas.openxmlformats.org/officeDocument/2006/relationships/font" Target="fonts/Poppins-boldItalic.fntdata"/><Relationship Id="rId49" Type="http://schemas.openxmlformats.org/officeDocument/2006/relationships/font" Target="fonts/RobotoMon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ono-boldItalic.fntdata"/><Relationship Id="rId50" Type="http://schemas.openxmlformats.org/officeDocument/2006/relationships/font" Target="fonts/RobotoMon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aab9e599d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aab9e599d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1200">
                <a:solidFill>
                  <a:schemeClr val="dk1"/>
                </a:solidFill>
              </a:rPr>
              <a:t>Bidirectional Encoder Representations from Transformers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fr" sz="1200">
                <a:solidFill>
                  <a:schemeClr val="dk1"/>
                </a:solidFill>
              </a:rPr>
              <a:t>BART est bidirectionnel, ce qui signifie qu'il prend en compte le contexte à la fois à gauche et à droite d'un mot. Cela permet au modèle de mieux comprendre le contexte global du texte. De plus, il est auto-régressif, ce qui signifie qu'il génère du texte de manière séquentielle, un élément à la fois.</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aab9e599d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aab9e599d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aad4745138_3_1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aad4745138_3_1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Autoencodeur de débruitage, il optimise la perte (reconstruction).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aad4745138_3_1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aad4745138_3_1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Les métriques ROUGE (Recall-Oriented Understudy for Gisting Evaluation) évaluent la qualité d'un résumé généré par rapport à un résumé de référence en mesurant la similarité des unigrammes, bigrammes et unités lexicales. Pour la tâche de résumé automatique de texte, les résultats indiquent que le modèle utilisé a atteint des scores de rappel (r) allant de 22,43% à 45,66% pour différentes n-grammes, démontrant ainsi sa capacité à rappeler des éléments importants du résumé de référence. Cependant, les scores de précision (p) sont relativement bas, variant de 7,09% à 16,94%, ce qui suggère que le modèle peut générer des mots ou expressions qui ne sont pas présents dans le résumé de référence. En outre, les mesures F1-score, combinant précision et rappel, oscillent entre 0,1070 et 0,2453, indiquant une performance modérée dans la génération de résumés précis. En choisissant le modèle BartForConditionalGeneration, ces résultats soulignent son équilibre entre rappel et précision pour la tâche spécifique de summarization de texte.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aac06805c7_6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2aac06805c7_6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aac06805c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aac06805c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aac06805c7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aac06805c7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aac06805c7_3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aac06805c7_3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aac06805c7_6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2aac06805c7_6_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aac06805c7_6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2aac06805c7_6_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aab9e599d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aab9e599d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aac06805c7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aac06805c7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aac06805c7_4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aac06805c7_4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aac06805c7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aac06805c7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aad47451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aad47451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aab9e599d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aab9e599d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aad474513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aad474513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aac06805c7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aac06805c7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aac06805c7_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aac06805c7_4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aad474513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aad474513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aad474513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aad474513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aab9e599d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aab9e599d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fr" sz="1400">
                <a:solidFill>
                  <a:srgbClr val="595959"/>
                </a:solidFill>
              </a:rPr>
              <a:t>Cependant, produire un résumé pertinent et de qualité demande au résumeur (un humain ou un système automatique) l'effort de sélectionner, d'évaluer, d'organiser et d'assembler des segments d'information selon leur pertinence. Bien comprendre et gérer les phénomènes de redondance, cohérence et cohésion est fondamental afin de produire des résumés automatiques humainement crédibles.</a:t>
            </a:r>
            <a:endParaRPr sz="14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aad474513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aad474513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aac06805c7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aac06805c7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aad474513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aad474513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aab9e599d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aab9e599d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aac06805c7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aac06805c7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aab9e599d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aab9e599d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aac06805c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aac06805c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aab9e599d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aab9e599d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La text summarization présente cinq avantages majeurs :</a:t>
            </a:r>
            <a:endParaRPr/>
          </a:p>
          <a:p>
            <a:pPr indent="0" lvl="0" marL="0" rtl="0" algn="l">
              <a:spcBef>
                <a:spcPts val="0"/>
              </a:spcBef>
              <a:spcAft>
                <a:spcPts val="0"/>
              </a:spcAft>
              <a:buClr>
                <a:schemeClr val="dk1"/>
              </a:buClr>
              <a:buSzPts val="1100"/>
              <a:buFont typeface="Arial"/>
              <a:buNone/>
            </a:pPr>
            <a:r>
              <a:rPr lang="fr"/>
              <a:t>1. Economie de temps 2. Accès rapide à l'information clé : Elle facilite une compréhension rapide en extrayant les points principaux, ce qui s'avère particulièrement utile dans des situations où le temps est limité.</a:t>
            </a:r>
            <a:endParaRPr/>
          </a:p>
          <a:p>
            <a:pPr indent="0" lvl="0" marL="0" rtl="0" algn="l">
              <a:spcBef>
                <a:spcPts val="0"/>
              </a:spcBef>
              <a:spcAft>
                <a:spcPts val="0"/>
              </a:spcAft>
              <a:buClr>
                <a:schemeClr val="dk1"/>
              </a:buClr>
              <a:buSzPts val="1100"/>
              <a:buFont typeface="Arial"/>
              <a:buNone/>
            </a:pPr>
            <a:r>
              <a:rPr lang="fr"/>
              <a:t>3. Traitement efficace des grandes quantités de données : Pour les volumes importants de texte, la summarization offre un moyen efficace d'extraire les idées principales sans nécessiter une analyse manuelle détaillée.</a:t>
            </a:r>
            <a:endParaRPr/>
          </a:p>
          <a:p>
            <a:pPr indent="0" lvl="0" marL="0" rtl="0" algn="l">
              <a:spcBef>
                <a:spcPts val="0"/>
              </a:spcBef>
              <a:spcAft>
                <a:spcPts val="0"/>
              </a:spcAft>
              <a:buClr>
                <a:schemeClr val="dk1"/>
              </a:buClr>
              <a:buSzPts val="1100"/>
              <a:buFont typeface="Arial"/>
              <a:buNone/>
            </a:pPr>
            <a:r>
              <a:rPr lang="fr"/>
              <a:t>4. Aide à la prise de décision : En fournissant une vue d'ensemble succincte, elle assiste les individus dans la prise de décisions éclairées en évitant d'être submergés par des détails inutiles.</a:t>
            </a:r>
            <a:endParaRPr/>
          </a:p>
          <a:p>
            <a:pPr indent="0" lvl="0" marL="0" rtl="0" algn="l">
              <a:spcBef>
                <a:spcPts val="0"/>
              </a:spcBef>
              <a:spcAft>
                <a:spcPts val="0"/>
              </a:spcAft>
              <a:buClr>
                <a:schemeClr val="dk1"/>
              </a:buClr>
              <a:buSzPts val="1100"/>
              <a:buFont typeface="Arial"/>
              <a:buNone/>
            </a:pPr>
            <a:r>
              <a:rPr lang="fr"/>
              <a:t>5. Automatisation des tâches : Les techniques automatisées de text summarization permettent de traiter rapidement et efficacement de vastes ensembles de données, ce qui peut être complexe et chronophage avec des approches manuelles.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aab9e599d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aab9e599d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aad474513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aad474513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ac06805c7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aac06805c7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ac06805c7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aac06805c7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16.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image" Target="../media/image33.png"/><Relationship Id="rId9" Type="http://schemas.openxmlformats.org/officeDocument/2006/relationships/image" Target="../media/image32.png"/><Relationship Id="rId5" Type="http://schemas.openxmlformats.org/officeDocument/2006/relationships/image" Target="../media/image26.png"/><Relationship Id="rId6" Type="http://schemas.openxmlformats.org/officeDocument/2006/relationships/image" Target="../media/image31.png"/><Relationship Id="rId7" Type="http://schemas.openxmlformats.org/officeDocument/2006/relationships/image" Target="../media/image28.png"/><Relationship Id="rId8"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9.jpg"/><Relationship Id="rId4" Type="http://schemas.openxmlformats.org/officeDocument/2006/relationships/hyperlink" Target="https://huggingface.co/UBC-NLP/AraT5v2-base-1024"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jp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ctrTitle"/>
          </p:nvPr>
        </p:nvSpPr>
        <p:spPr>
          <a:xfrm>
            <a:off x="-122750" y="443825"/>
            <a:ext cx="8667900" cy="296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fr" sz="4500"/>
              <a:t>Plateforme de Résumé Automatique d'Articles</a:t>
            </a:r>
            <a:endParaRPr sz="4500"/>
          </a:p>
          <a:p>
            <a:pPr indent="0" lvl="0" marL="0" rtl="0" algn="ctr">
              <a:spcBef>
                <a:spcPts val="0"/>
              </a:spcBef>
              <a:spcAft>
                <a:spcPts val="0"/>
              </a:spcAft>
              <a:buSzPts val="990"/>
              <a:buNone/>
            </a:pPr>
            <a:r>
              <a:rPr lang="fr" sz="4500"/>
              <a:t> d'Al Jazeera</a:t>
            </a:r>
            <a:endParaRPr sz="4500"/>
          </a:p>
        </p:txBody>
      </p:sp>
      <p:sp>
        <p:nvSpPr>
          <p:cNvPr id="130" name="Google Shape;130;p25"/>
          <p:cNvSpPr txBox="1"/>
          <p:nvPr>
            <p:ph idx="1" type="subTitle"/>
          </p:nvPr>
        </p:nvSpPr>
        <p:spPr>
          <a:xfrm>
            <a:off x="270075" y="3741650"/>
            <a:ext cx="8520600" cy="16440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fr" sz="2400">
                <a:latin typeface="Times New Roman"/>
                <a:ea typeface="Times New Roman"/>
                <a:cs typeface="Times New Roman"/>
                <a:sym typeface="Times New Roman"/>
              </a:rPr>
              <a:t>Réalisé par :                                            Encadré par:</a:t>
            </a:r>
            <a:endParaRPr sz="2400">
              <a:latin typeface="Times New Roman"/>
              <a:ea typeface="Times New Roman"/>
              <a:cs typeface="Times New Roman"/>
              <a:sym typeface="Times New Roman"/>
            </a:endParaRPr>
          </a:p>
          <a:p>
            <a:pPr indent="0" lvl="0" marL="0" rtl="0" algn="l">
              <a:lnSpc>
                <a:spcPct val="80000"/>
              </a:lnSpc>
              <a:spcBef>
                <a:spcPts val="0"/>
              </a:spcBef>
              <a:spcAft>
                <a:spcPts val="0"/>
              </a:spcAft>
              <a:buNone/>
            </a:pPr>
            <a:r>
              <a:rPr lang="fr" sz="2400">
                <a:latin typeface="Times New Roman"/>
                <a:ea typeface="Times New Roman"/>
                <a:cs typeface="Times New Roman"/>
                <a:sym typeface="Times New Roman"/>
              </a:rPr>
              <a:t>Ibtissam LABYADY                               Najima DAOUDI</a:t>
            </a:r>
            <a:endParaRPr sz="2400">
              <a:latin typeface="Times New Roman"/>
              <a:ea typeface="Times New Roman"/>
              <a:cs typeface="Times New Roman"/>
              <a:sym typeface="Times New Roman"/>
            </a:endParaRPr>
          </a:p>
          <a:p>
            <a:pPr indent="0" lvl="0" marL="0" rtl="0" algn="l">
              <a:lnSpc>
                <a:spcPct val="80000"/>
              </a:lnSpc>
              <a:spcBef>
                <a:spcPts val="0"/>
              </a:spcBef>
              <a:spcAft>
                <a:spcPts val="0"/>
              </a:spcAft>
              <a:buNone/>
            </a:pPr>
            <a:r>
              <a:rPr lang="fr" sz="2400">
                <a:latin typeface="Times New Roman"/>
                <a:ea typeface="Times New Roman"/>
                <a:cs typeface="Times New Roman"/>
                <a:sym typeface="Times New Roman"/>
              </a:rPr>
              <a:t>Sokhna Mai WANE                                Ghizlane BOURAHOUAT            </a:t>
            </a:r>
            <a:endParaRPr sz="2400">
              <a:latin typeface="Times New Roman"/>
              <a:ea typeface="Times New Roman"/>
              <a:cs typeface="Times New Roman"/>
              <a:sym typeface="Times New Roman"/>
            </a:endParaRPr>
          </a:p>
          <a:p>
            <a:pPr indent="0" lvl="0" marL="0" rtl="0" algn="l">
              <a:lnSpc>
                <a:spcPct val="80000"/>
              </a:lnSpc>
              <a:spcBef>
                <a:spcPts val="0"/>
              </a:spcBef>
              <a:spcAft>
                <a:spcPts val="0"/>
              </a:spcAft>
              <a:buNone/>
            </a:pPr>
            <a:r>
              <a:rPr lang="fr" sz="2400">
                <a:latin typeface="Times New Roman"/>
                <a:ea typeface="Times New Roman"/>
                <a:cs typeface="Times New Roman"/>
                <a:sym typeface="Times New Roman"/>
              </a:rPr>
              <a:t>Mohamed CISSE</a:t>
            </a:r>
            <a:endParaRPr sz="2400">
              <a:latin typeface="Times New Roman"/>
              <a:ea typeface="Times New Roman"/>
              <a:cs typeface="Times New Roman"/>
              <a:sym typeface="Times New Roman"/>
            </a:endParaRPr>
          </a:p>
        </p:txBody>
      </p:sp>
      <p:pic>
        <p:nvPicPr>
          <p:cNvPr id="131" name="Google Shape;131;p25"/>
          <p:cNvPicPr preferRelativeResize="0"/>
          <p:nvPr/>
        </p:nvPicPr>
        <p:blipFill rotWithShape="1">
          <a:blip r:embed="rId3">
            <a:alphaModFix/>
          </a:blip>
          <a:srcRect b="0" l="30264" r="26710" t="0"/>
          <a:stretch/>
        </p:blipFill>
        <p:spPr>
          <a:xfrm>
            <a:off x="0" y="-3"/>
            <a:ext cx="1094450" cy="1378625"/>
          </a:xfrm>
          <a:prstGeom prst="rect">
            <a:avLst/>
          </a:prstGeom>
          <a:noFill/>
          <a:ln>
            <a:noFill/>
          </a:ln>
        </p:spPr>
      </p:pic>
      <p:pic>
        <p:nvPicPr>
          <p:cNvPr id="132" name="Google Shape;132;p25"/>
          <p:cNvPicPr preferRelativeResize="0"/>
          <p:nvPr/>
        </p:nvPicPr>
        <p:blipFill>
          <a:blip r:embed="rId4">
            <a:alphaModFix/>
          </a:blip>
          <a:stretch>
            <a:fillRect/>
          </a:stretch>
        </p:blipFill>
        <p:spPr>
          <a:xfrm>
            <a:off x="7777100" y="0"/>
            <a:ext cx="1425600" cy="1425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4"/>
          <p:cNvSpPr txBox="1"/>
          <p:nvPr>
            <p:ph type="title"/>
          </p:nvPr>
        </p:nvSpPr>
        <p:spPr>
          <a:xfrm>
            <a:off x="311700" y="167700"/>
            <a:ext cx="8520600" cy="849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fr"/>
              <a:t>Modèle BART </a:t>
            </a:r>
            <a:r>
              <a:rPr b="1" lang="fr"/>
              <a:t>:</a:t>
            </a:r>
            <a:endParaRPr b="1"/>
          </a:p>
          <a:p>
            <a:pPr indent="0" lvl="0" marL="0" rtl="0" algn="ctr">
              <a:spcBef>
                <a:spcPts val="0"/>
              </a:spcBef>
              <a:spcAft>
                <a:spcPts val="0"/>
              </a:spcAft>
              <a:buNone/>
            </a:pPr>
            <a:r>
              <a:rPr b="1" lang="fr" sz="2350"/>
              <a:t>Bidirectional </a:t>
            </a:r>
            <a:r>
              <a:rPr b="1" lang="fr" sz="2355"/>
              <a:t>+ Auto-Regressif</a:t>
            </a:r>
            <a:endParaRPr b="1" sz="2355"/>
          </a:p>
        </p:txBody>
      </p:sp>
      <p:sp>
        <p:nvSpPr>
          <p:cNvPr id="191" name="Google Shape;191;p34"/>
          <p:cNvSpPr txBox="1"/>
          <p:nvPr>
            <p:ph idx="1" type="body"/>
          </p:nvPr>
        </p:nvSpPr>
        <p:spPr>
          <a:xfrm>
            <a:off x="311700" y="1150324"/>
            <a:ext cx="8520600" cy="23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a:t>
            </a:r>
            <a:endParaRPr/>
          </a:p>
          <a:p>
            <a:pPr indent="0" lvl="0" marL="0" rtl="0" algn="l">
              <a:spcBef>
                <a:spcPts val="1200"/>
              </a:spcBef>
              <a:spcAft>
                <a:spcPts val="1200"/>
              </a:spcAft>
              <a:buNone/>
            </a:pPr>
            <a:r>
              <a:rPr lang="fr"/>
              <a:t>Le modèle BART est un modèle séquence-à-séquence entraîné en tant qu'autoencodeur de débruitage, capable de réaliser des tâches telles que la traduction automatique, la réponse aux questions, la summarization de texte, la classification de séquences, et d'autres applications spécifiques après un finetuning sur des jeux de données adaptés.</a:t>
            </a:r>
            <a:endParaRPr/>
          </a:p>
        </p:txBody>
      </p:sp>
      <p:pic>
        <p:nvPicPr>
          <p:cNvPr id="192" name="Google Shape;192;p34"/>
          <p:cNvPicPr preferRelativeResize="0"/>
          <p:nvPr/>
        </p:nvPicPr>
        <p:blipFill>
          <a:blip r:embed="rId3">
            <a:alphaModFix/>
          </a:blip>
          <a:stretch>
            <a:fillRect/>
          </a:stretch>
        </p:blipFill>
        <p:spPr>
          <a:xfrm>
            <a:off x="-1" y="3881401"/>
            <a:ext cx="1242150" cy="1242150"/>
          </a:xfrm>
          <a:prstGeom prst="rect">
            <a:avLst/>
          </a:prstGeom>
          <a:noFill/>
          <a:ln>
            <a:noFill/>
          </a:ln>
        </p:spPr>
      </p:pic>
      <p:pic>
        <p:nvPicPr>
          <p:cNvPr id="193" name="Google Shape;193;p34"/>
          <p:cNvPicPr preferRelativeResize="0"/>
          <p:nvPr/>
        </p:nvPicPr>
        <p:blipFill>
          <a:blip r:embed="rId4">
            <a:alphaModFix/>
          </a:blip>
          <a:stretch>
            <a:fillRect/>
          </a:stretch>
        </p:blipFill>
        <p:spPr>
          <a:xfrm>
            <a:off x="2173463" y="3749136"/>
            <a:ext cx="3293409" cy="1114425"/>
          </a:xfrm>
          <a:prstGeom prst="rect">
            <a:avLst/>
          </a:prstGeom>
          <a:noFill/>
          <a:ln>
            <a:noFill/>
          </a:ln>
        </p:spPr>
      </p:pic>
      <p:pic>
        <p:nvPicPr>
          <p:cNvPr id="194" name="Google Shape;194;p34"/>
          <p:cNvPicPr preferRelativeResize="0"/>
          <p:nvPr/>
        </p:nvPicPr>
        <p:blipFill>
          <a:blip r:embed="rId5">
            <a:alphaModFix/>
          </a:blip>
          <a:stretch>
            <a:fillRect/>
          </a:stretch>
        </p:blipFill>
        <p:spPr>
          <a:xfrm>
            <a:off x="6005908" y="3881397"/>
            <a:ext cx="3138092" cy="849900"/>
          </a:xfrm>
          <a:prstGeom prst="rect">
            <a:avLst/>
          </a:prstGeom>
          <a:noFill/>
          <a:ln>
            <a:noFill/>
          </a:ln>
        </p:spPr>
      </p:pic>
      <p:sp>
        <p:nvSpPr>
          <p:cNvPr id="195" name="Google Shape;195;p34"/>
          <p:cNvSpPr txBox="1"/>
          <p:nvPr/>
        </p:nvSpPr>
        <p:spPr>
          <a:xfrm>
            <a:off x="1657600" y="4025250"/>
            <a:ext cx="475200" cy="6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3600">
                <a:solidFill>
                  <a:schemeClr val="dk2"/>
                </a:solidFill>
              </a:rPr>
              <a:t>=</a:t>
            </a:r>
            <a:endParaRPr b="1" sz="3600">
              <a:solidFill>
                <a:schemeClr val="dk2"/>
              </a:solidFill>
            </a:endParaRPr>
          </a:p>
        </p:txBody>
      </p:sp>
      <p:sp>
        <p:nvSpPr>
          <p:cNvPr id="196" name="Google Shape;196;p34"/>
          <p:cNvSpPr txBox="1"/>
          <p:nvPr/>
        </p:nvSpPr>
        <p:spPr>
          <a:xfrm>
            <a:off x="5498788" y="4025250"/>
            <a:ext cx="475200" cy="6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3600">
                <a:solidFill>
                  <a:schemeClr val="dk2"/>
                </a:solidFill>
              </a:rPr>
              <a:t>+</a:t>
            </a:r>
            <a:endParaRPr b="1" sz="3600">
              <a:solidFill>
                <a:schemeClr val="dk2"/>
              </a:solidFill>
            </a:endParaRPr>
          </a:p>
        </p:txBody>
      </p:sp>
      <p:sp>
        <p:nvSpPr>
          <p:cNvPr id="197" name="Google Shape;197;p34"/>
          <p:cNvSpPr txBox="1"/>
          <p:nvPr/>
        </p:nvSpPr>
        <p:spPr>
          <a:xfrm>
            <a:off x="3426525" y="3670750"/>
            <a:ext cx="833400" cy="3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2"/>
                </a:solidFill>
              </a:rPr>
              <a:t>BERT</a:t>
            </a:r>
            <a:endParaRPr sz="1800">
              <a:solidFill>
                <a:schemeClr val="dk2"/>
              </a:solidFill>
            </a:endParaRPr>
          </a:p>
        </p:txBody>
      </p:sp>
      <p:sp>
        <p:nvSpPr>
          <p:cNvPr id="198" name="Google Shape;198;p34"/>
          <p:cNvSpPr txBox="1"/>
          <p:nvPr/>
        </p:nvSpPr>
        <p:spPr>
          <a:xfrm>
            <a:off x="7371800" y="3621850"/>
            <a:ext cx="833400" cy="3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2"/>
                </a:solidFill>
              </a:rPr>
              <a:t>GPT</a:t>
            </a:r>
            <a:endParaRPr sz="1800">
              <a:solidFill>
                <a:schemeClr val="dk2"/>
              </a:solidFill>
            </a:endParaRPr>
          </a:p>
        </p:txBody>
      </p:sp>
      <p:sp>
        <p:nvSpPr>
          <p:cNvPr id="199" name="Google Shape;199;p34"/>
          <p:cNvSpPr txBox="1"/>
          <p:nvPr/>
        </p:nvSpPr>
        <p:spPr>
          <a:xfrm>
            <a:off x="204375" y="3489125"/>
            <a:ext cx="833400" cy="3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2"/>
                </a:solidFill>
              </a:rPr>
              <a:t>BART</a:t>
            </a:r>
            <a:endParaRPr sz="1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1" lang="fr"/>
              <a:t>Modèle BART : BartForConditionalGeneration</a:t>
            </a:r>
            <a:endParaRPr b="1"/>
          </a:p>
          <a:p>
            <a:pPr indent="0" lvl="0" marL="0" rtl="0" algn="ctr">
              <a:spcBef>
                <a:spcPts val="0"/>
              </a:spcBef>
              <a:spcAft>
                <a:spcPts val="0"/>
              </a:spcAft>
              <a:buClr>
                <a:schemeClr val="dk1"/>
              </a:buClr>
              <a:buSzPct val="39285"/>
              <a:buFont typeface="Arial"/>
              <a:buNone/>
            </a:pPr>
            <a:r>
              <a:t/>
            </a:r>
            <a:endParaRPr b="1"/>
          </a:p>
          <a:p>
            <a:pPr indent="0" lvl="0" marL="0" rtl="0" algn="l">
              <a:spcBef>
                <a:spcPts val="0"/>
              </a:spcBef>
              <a:spcAft>
                <a:spcPts val="0"/>
              </a:spcAft>
              <a:buNone/>
            </a:pPr>
            <a:r>
              <a:t/>
            </a:r>
            <a:endParaRPr/>
          </a:p>
        </p:txBody>
      </p:sp>
      <p:sp>
        <p:nvSpPr>
          <p:cNvPr id="205" name="Google Shape;205;p35"/>
          <p:cNvSpPr txBox="1"/>
          <p:nvPr>
            <p:ph idx="1" type="body"/>
          </p:nvPr>
        </p:nvSpPr>
        <p:spPr>
          <a:xfrm>
            <a:off x="311700" y="1152475"/>
            <a:ext cx="8520600" cy="39909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Clr>
                <a:schemeClr val="dk1"/>
              </a:buClr>
              <a:buSzPct val="61111"/>
              <a:buFont typeface="Arial"/>
              <a:buNone/>
            </a:pPr>
            <a:r>
              <a:rPr lang="fr"/>
              <a:t>La nature bidirectionnelle et auto-encodeur de </a:t>
            </a:r>
            <a:r>
              <a:rPr b="1" lang="fr"/>
              <a:t>BERT </a:t>
            </a:r>
            <a:r>
              <a:rPr lang="fr"/>
              <a:t>est...</a:t>
            </a:r>
            <a:endParaRPr/>
          </a:p>
          <a:p>
            <a:pPr indent="0" lvl="0" marL="0" rtl="0" algn="l">
              <a:spcBef>
                <a:spcPts val="1200"/>
              </a:spcBef>
              <a:spcAft>
                <a:spcPts val="0"/>
              </a:spcAft>
              <a:buClr>
                <a:schemeClr val="dk1"/>
              </a:buClr>
              <a:buSzPct val="61111"/>
              <a:buFont typeface="Arial"/>
              <a:buNone/>
            </a:pPr>
            <a:r>
              <a:rPr lang="fr"/>
              <a:t>+ idéal pour les tâches en aval (par exemple, classification) qui nécessitent des informations sur l'ensemble</a:t>
            </a:r>
            <a:endParaRPr/>
          </a:p>
          <a:p>
            <a:pPr indent="0" lvl="0" marL="0" rtl="0" algn="l">
              <a:spcBef>
                <a:spcPts val="1200"/>
              </a:spcBef>
              <a:spcAft>
                <a:spcPts val="0"/>
              </a:spcAft>
              <a:buClr>
                <a:schemeClr val="dk1"/>
              </a:buClr>
              <a:buSzPct val="61111"/>
              <a:buFont typeface="Arial"/>
              <a:buNone/>
            </a:pPr>
            <a:r>
              <a:rPr lang="fr"/>
              <a:t>séquence</a:t>
            </a:r>
            <a:endParaRPr/>
          </a:p>
          <a:p>
            <a:pPr indent="0" lvl="0" marL="0" rtl="0" algn="l">
              <a:spcBef>
                <a:spcPts val="1200"/>
              </a:spcBef>
              <a:spcAft>
                <a:spcPts val="0"/>
              </a:spcAft>
              <a:buClr>
                <a:schemeClr val="dk1"/>
              </a:buClr>
              <a:buSzPct val="61111"/>
              <a:buFont typeface="Arial"/>
              <a:buNone/>
            </a:pPr>
            <a:r>
              <a:rPr lang="fr"/>
              <a:t>- pas si bon pour les tâches de génération où le mot généré ne devrait dépendre que de</a:t>
            </a:r>
            <a:endParaRPr/>
          </a:p>
          <a:p>
            <a:pPr indent="0" lvl="0" marL="0" rtl="0" algn="l">
              <a:spcBef>
                <a:spcPts val="1200"/>
              </a:spcBef>
              <a:spcAft>
                <a:spcPts val="0"/>
              </a:spcAft>
              <a:buNone/>
            </a:pPr>
            <a:r>
              <a:rPr lang="fr"/>
              <a:t>mots générés précédemment</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rPr lang="fr"/>
              <a:t>L'approche unidirectionnelle et autorégressive de </a:t>
            </a:r>
            <a:r>
              <a:rPr b="1" lang="fr"/>
              <a:t>GPT </a:t>
            </a:r>
            <a:r>
              <a:rPr lang="fr"/>
              <a:t>est...</a:t>
            </a:r>
            <a:endParaRPr/>
          </a:p>
          <a:p>
            <a:pPr indent="0" lvl="0" marL="0" rtl="0" algn="l">
              <a:spcBef>
                <a:spcPts val="1200"/>
              </a:spcBef>
              <a:spcAft>
                <a:spcPts val="0"/>
              </a:spcAft>
              <a:buClr>
                <a:schemeClr val="dk1"/>
              </a:buClr>
              <a:buSzPct val="61111"/>
              <a:buFont typeface="Arial"/>
              <a:buNone/>
            </a:pPr>
            <a:r>
              <a:rPr lang="fr"/>
              <a:t>+ bon pour la génération de texte</a:t>
            </a:r>
            <a:endParaRPr/>
          </a:p>
          <a:p>
            <a:pPr indent="0" lvl="0" marL="0" rtl="0" algn="l">
              <a:spcBef>
                <a:spcPts val="1200"/>
              </a:spcBef>
              <a:spcAft>
                <a:spcPts val="0"/>
              </a:spcAft>
              <a:buClr>
                <a:schemeClr val="dk1"/>
              </a:buClr>
              <a:buSzPct val="61111"/>
              <a:buFont typeface="Arial"/>
              <a:buNone/>
            </a:pPr>
            <a:r>
              <a:rPr lang="fr"/>
              <a:t>- pas si bon pour les tâches qui nécessitent des informations sur toute la séquence, par exemple la classification</a:t>
            </a:r>
            <a:endParaRPr/>
          </a:p>
          <a:p>
            <a:pPr indent="0" lvl="0" marL="0" rtl="0" algn="l">
              <a:spcBef>
                <a:spcPts val="1200"/>
              </a:spcBef>
              <a:spcAft>
                <a:spcPts val="1200"/>
              </a:spcAft>
              <a:buNone/>
            </a:pPr>
            <a:r>
              <a:rPr b="1" lang="fr">
                <a:solidFill>
                  <a:srgbClr val="00FF00"/>
                </a:solidFill>
              </a:rPr>
              <a:t>BART est le meilleur des deux mondes</a:t>
            </a:r>
            <a:endParaRPr b="1">
              <a:solidFill>
                <a:srgbClr val="00FF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311700" y="1691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1" lang="fr"/>
              <a:t>Modèle BART : BartForConditionalGeneration</a:t>
            </a:r>
            <a:endParaRPr/>
          </a:p>
        </p:txBody>
      </p:sp>
      <p:pic>
        <p:nvPicPr>
          <p:cNvPr id="211" name="Google Shape;211;p36"/>
          <p:cNvPicPr preferRelativeResize="0"/>
          <p:nvPr/>
        </p:nvPicPr>
        <p:blipFill rotWithShape="1">
          <a:blip r:embed="rId3">
            <a:alphaModFix/>
          </a:blip>
          <a:srcRect b="0" l="9240" r="3499" t="0"/>
          <a:stretch/>
        </p:blipFill>
        <p:spPr>
          <a:xfrm>
            <a:off x="61850" y="975525"/>
            <a:ext cx="6061374" cy="3821600"/>
          </a:xfrm>
          <a:prstGeom prst="rect">
            <a:avLst/>
          </a:prstGeom>
          <a:noFill/>
          <a:ln>
            <a:noFill/>
          </a:ln>
        </p:spPr>
      </p:pic>
      <p:pic>
        <p:nvPicPr>
          <p:cNvPr id="212" name="Google Shape;212;p36"/>
          <p:cNvPicPr preferRelativeResize="0"/>
          <p:nvPr/>
        </p:nvPicPr>
        <p:blipFill>
          <a:blip r:embed="rId4">
            <a:alphaModFix/>
          </a:blip>
          <a:stretch>
            <a:fillRect/>
          </a:stretch>
        </p:blipFill>
        <p:spPr>
          <a:xfrm>
            <a:off x="6511075" y="870213"/>
            <a:ext cx="2309275" cy="3081425"/>
          </a:xfrm>
          <a:prstGeom prst="rect">
            <a:avLst/>
          </a:prstGeom>
          <a:noFill/>
          <a:ln>
            <a:noFill/>
          </a:ln>
        </p:spPr>
      </p:pic>
      <p:pic>
        <p:nvPicPr>
          <p:cNvPr id="213" name="Google Shape;213;p36"/>
          <p:cNvPicPr preferRelativeResize="0"/>
          <p:nvPr/>
        </p:nvPicPr>
        <p:blipFill>
          <a:blip r:embed="rId5">
            <a:alphaModFix/>
          </a:blip>
          <a:stretch>
            <a:fillRect/>
          </a:stretch>
        </p:blipFill>
        <p:spPr>
          <a:xfrm>
            <a:off x="6286500" y="4401670"/>
            <a:ext cx="2758425" cy="741825"/>
          </a:xfrm>
          <a:prstGeom prst="rect">
            <a:avLst/>
          </a:prstGeom>
          <a:noFill/>
          <a:ln>
            <a:noFill/>
          </a:ln>
        </p:spPr>
      </p:pic>
      <p:sp>
        <p:nvSpPr>
          <p:cNvPr id="214" name="Google Shape;214;p36"/>
          <p:cNvSpPr txBox="1"/>
          <p:nvPr/>
        </p:nvSpPr>
        <p:spPr>
          <a:xfrm>
            <a:off x="7428113" y="3779450"/>
            <a:ext cx="475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3600">
                <a:solidFill>
                  <a:schemeClr val="dk2"/>
                </a:solidFill>
              </a:rPr>
              <a:t>+</a:t>
            </a:r>
            <a:endParaRPr b="1" sz="3600">
              <a:solidFill>
                <a:schemeClr val="dk2"/>
              </a:solidFill>
            </a:endParaRPr>
          </a:p>
        </p:txBody>
      </p:sp>
      <p:sp>
        <p:nvSpPr>
          <p:cNvPr id="215" name="Google Shape;215;p36"/>
          <p:cNvSpPr/>
          <p:nvPr/>
        </p:nvSpPr>
        <p:spPr>
          <a:xfrm>
            <a:off x="6123225" y="741825"/>
            <a:ext cx="2971200" cy="3037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 name="Google Shape;216;p36"/>
          <p:cNvSpPr/>
          <p:nvPr/>
        </p:nvSpPr>
        <p:spPr>
          <a:xfrm>
            <a:off x="-129525" y="4200550"/>
            <a:ext cx="6061500" cy="4119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fr"/>
              <a:t>Modèle BART : Evaluation</a:t>
            </a:r>
            <a:endParaRPr/>
          </a:p>
        </p:txBody>
      </p:sp>
      <p:pic>
        <p:nvPicPr>
          <p:cNvPr id="222" name="Google Shape;222;p37"/>
          <p:cNvPicPr preferRelativeResize="0"/>
          <p:nvPr/>
        </p:nvPicPr>
        <p:blipFill>
          <a:blip r:embed="rId3">
            <a:alphaModFix/>
          </a:blip>
          <a:stretch>
            <a:fillRect/>
          </a:stretch>
        </p:blipFill>
        <p:spPr>
          <a:xfrm>
            <a:off x="152400" y="1046713"/>
            <a:ext cx="8839201" cy="3050086"/>
          </a:xfrm>
          <a:prstGeom prst="rect">
            <a:avLst/>
          </a:prstGeom>
          <a:noFill/>
          <a:ln>
            <a:noFill/>
          </a:ln>
        </p:spPr>
      </p:pic>
      <p:sp>
        <p:nvSpPr>
          <p:cNvPr id="223" name="Google Shape;223;p37"/>
          <p:cNvSpPr txBox="1"/>
          <p:nvPr/>
        </p:nvSpPr>
        <p:spPr>
          <a:xfrm>
            <a:off x="754500" y="4242950"/>
            <a:ext cx="7635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chemeClr val="dk1"/>
                </a:solidFill>
              </a:rPr>
              <a:t>Les mesures </a:t>
            </a:r>
            <a:r>
              <a:rPr b="1" lang="fr" sz="1100">
                <a:solidFill>
                  <a:schemeClr val="dk1"/>
                </a:solidFill>
              </a:rPr>
              <a:t>ROUGE-1, ROUGE-2 et ROUGE-L </a:t>
            </a:r>
            <a:r>
              <a:rPr lang="fr" sz="1100">
                <a:solidFill>
                  <a:schemeClr val="dk1"/>
                </a:solidFill>
              </a:rPr>
              <a:t>indiquent que le résumé généré par le modèle BART a une performance modérée, avec des scores de rappel, de précision et de f1-score variables pour les unigrammes, les bigrammes et les unités lexicales par rapport au résumé de référence.</a:t>
            </a:r>
            <a:endParaRPr sz="11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227" name="Shape 227"/>
        <p:cNvGrpSpPr/>
        <p:nvPr/>
      </p:nvGrpSpPr>
      <p:grpSpPr>
        <a:xfrm>
          <a:off x="0" y="0"/>
          <a:ext cx="0" cy="0"/>
          <a:chOff x="0" y="0"/>
          <a:chExt cx="0" cy="0"/>
        </a:xfrm>
      </p:grpSpPr>
      <p:sp>
        <p:nvSpPr>
          <p:cNvPr id="228" name="Google Shape;228;p38"/>
          <p:cNvSpPr txBox="1"/>
          <p:nvPr/>
        </p:nvSpPr>
        <p:spPr>
          <a:xfrm>
            <a:off x="721098" y="1282600"/>
            <a:ext cx="4784100" cy="2241300"/>
          </a:xfrm>
          <a:prstGeom prst="rect">
            <a:avLst/>
          </a:prstGeom>
          <a:noFill/>
          <a:ln>
            <a:noFill/>
          </a:ln>
        </p:spPr>
        <p:txBody>
          <a:bodyPr anchorCtr="0" anchor="t" bIns="0" lIns="0" spcFirstLastPara="1" rIns="0" wrap="square" tIns="0">
            <a:spAutoFit/>
          </a:bodyPr>
          <a:lstStyle/>
          <a:p>
            <a:pPr indent="0" lvl="0" marL="0" marR="0" rtl="0" algn="ctr">
              <a:lnSpc>
                <a:spcPct val="110007"/>
              </a:lnSpc>
              <a:spcBef>
                <a:spcPts val="0"/>
              </a:spcBef>
              <a:spcAft>
                <a:spcPts val="0"/>
              </a:spcAft>
              <a:buNone/>
            </a:pPr>
            <a:r>
              <a:rPr b="0" i="0" lang="fr" sz="4000" u="none" cap="none" strike="noStrike">
                <a:solidFill>
                  <a:srgbClr val="343434"/>
                </a:solidFill>
                <a:latin typeface="Arial"/>
                <a:ea typeface="Arial"/>
                <a:cs typeface="Arial"/>
                <a:sym typeface="Arial"/>
              </a:rPr>
              <a:t>PEGASUS : </a:t>
            </a:r>
            <a:r>
              <a:rPr b="0" i="0" lang="fr" sz="2800" u="none" cap="none" strike="noStrike">
                <a:solidFill>
                  <a:srgbClr val="343434"/>
                </a:solidFill>
                <a:latin typeface="Arial"/>
                <a:ea typeface="Arial"/>
                <a:cs typeface="Arial"/>
                <a:sym typeface="Arial"/>
              </a:rPr>
              <a:t>Pre-training with Extracted Gap-sentences for Abstractive Summarization</a:t>
            </a:r>
            <a:endParaRPr sz="100"/>
          </a:p>
          <a:p>
            <a:pPr indent="0" lvl="0" marL="0" marR="0" rtl="0" algn="ctr">
              <a:lnSpc>
                <a:spcPct val="168783"/>
              </a:lnSpc>
              <a:spcBef>
                <a:spcPts val="0"/>
              </a:spcBef>
              <a:spcAft>
                <a:spcPts val="0"/>
              </a:spcAft>
              <a:buNone/>
            </a:pPr>
            <a:r>
              <a:t/>
            </a:r>
            <a:endParaRPr b="0" i="0" sz="4000" u="none" cap="none" strike="noStrike">
              <a:solidFill>
                <a:srgbClr val="343434"/>
              </a:solidFill>
              <a:latin typeface="Arial"/>
              <a:ea typeface="Arial"/>
              <a:cs typeface="Arial"/>
              <a:sym typeface="Arial"/>
            </a:endParaRPr>
          </a:p>
        </p:txBody>
      </p:sp>
      <p:pic>
        <p:nvPicPr>
          <p:cNvPr id="229" name="Google Shape;229;p38"/>
          <p:cNvPicPr preferRelativeResize="0"/>
          <p:nvPr/>
        </p:nvPicPr>
        <p:blipFill>
          <a:blip r:embed="rId3">
            <a:alphaModFix/>
          </a:blip>
          <a:stretch>
            <a:fillRect/>
          </a:stretch>
        </p:blipFill>
        <p:spPr>
          <a:xfrm>
            <a:off x="5670975" y="2317250"/>
            <a:ext cx="3334000" cy="2425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311700" y="445025"/>
            <a:ext cx="7378200" cy="57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fr" sz="2000">
                <a:latin typeface="Roboto"/>
                <a:ea typeface="Roboto"/>
                <a:cs typeface="Roboto"/>
                <a:sym typeface="Roboto"/>
              </a:rPr>
              <a:t>PEGASUS </a:t>
            </a:r>
            <a:r>
              <a:rPr lang="fr" sz="1200">
                <a:latin typeface="Roboto"/>
                <a:ea typeface="Roboto"/>
                <a:cs typeface="Roboto"/>
                <a:sym typeface="Roboto"/>
              </a:rPr>
              <a:t>: </a:t>
            </a:r>
            <a:r>
              <a:rPr lang="fr" sz="1400">
                <a:latin typeface="Roboto"/>
                <a:ea typeface="Roboto"/>
                <a:cs typeface="Roboto"/>
                <a:sym typeface="Roboto"/>
              </a:rPr>
              <a:t>Pre-training with Extracted Gap-sentences for Abstractive Summarization</a:t>
            </a:r>
            <a:endParaRPr sz="3000"/>
          </a:p>
        </p:txBody>
      </p:sp>
      <p:sp>
        <p:nvSpPr>
          <p:cNvPr id="235" name="Google Shape;235;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300">
                <a:solidFill>
                  <a:schemeClr val="dk1"/>
                </a:solidFill>
                <a:latin typeface="Roboto"/>
                <a:ea typeface="Roboto"/>
                <a:cs typeface="Roboto"/>
                <a:sym typeface="Roboto"/>
              </a:rPr>
              <a:t>PEGASUS est une approche novatrice pour les modèles d'encodeur-décodeur basés sur Transformer, spécifiquement conçue pour la génération de résumés extractifs.</a:t>
            </a:r>
            <a:endParaRPr sz="1300">
              <a:solidFill>
                <a:schemeClr val="dk1"/>
              </a:solidFill>
              <a:latin typeface="Roboto"/>
              <a:ea typeface="Roboto"/>
              <a:cs typeface="Roboto"/>
              <a:sym typeface="Roboto"/>
            </a:endParaRPr>
          </a:p>
          <a:p>
            <a:pPr indent="0" lvl="0" marL="0" rtl="0" algn="l">
              <a:spcBef>
                <a:spcPts val="1200"/>
              </a:spcBef>
              <a:spcAft>
                <a:spcPts val="0"/>
              </a:spcAft>
              <a:buNone/>
            </a:pPr>
            <a:r>
              <a:t/>
            </a:r>
            <a:endParaRPr sz="1300">
              <a:solidFill>
                <a:schemeClr val="dk1"/>
              </a:solidFill>
              <a:latin typeface="Roboto"/>
              <a:ea typeface="Roboto"/>
              <a:cs typeface="Roboto"/>
              <a:sym typeface="Roboto"/>
            </a:endParaRPr>
          </a:p>
          <a:p>
            <a:pPr indent="0" lvl="0" marL="0" rtl="0" algn="l">
              <a:spcBef>
                <a:spcPts val="1200"/>
              </a:spcBef>
              <a:spcAft>
                <a:spcPts val="1200"/>
              </a:spcAft>
              <a:buNone/>
            </a:pPr>
            <a:r>
              <a:t/>
            </a:r>
            <a:endParaRPr sz="1300">
              <a:solidFill>
                <a:schemeClr val="dk1"/>
              </a:solidFill>
              <a:latin typeface="Roboto"/>
              <a:ea typeface="Roboto"/>
              <a:cs typeface="Roboto"/>
              <a:sym typeface="Roboto"/>
            </a:endParaRPr>
          </a:p>
        </p:txBody>
      </p:sp>
      <p:pic>
        <p:nvPicPr>
          <p:cNvPr id="236" name="Google Shape;236;p39"/>
          <p:cNvPicPr preferRelativeResize="0"/>
          <p:nvPr/>
        </p:nvPicPr>
        <p:blipFill>
          <a:blip r:embed="rId3">
            <a:alphaModFix/>
          </a:blip>
          <a:stretch>
            <a:fillRect/>
          </a:stretch>
        </p:blipFill>
        <p:spPr>
          <a:xfrm>
            <a:off x="468800" y="2035975"/>
            <a:ext cx="8104000" cy="31075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0"/>
          <p:cNvSpPr txBox="1"/>
          <p:nvPr>
            <p:ph idx="1" type="body"/>
          </p:nvPr>
        </p:nvSpPr>
        <p:spPr>
          <a:xfrm>
            <a:off x="93750" y="563150"/>
            <a:ext cx="8738700" cy="384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sz="1700">
                <a:solidFill>
                  <a:schemeClr val="dk1"/>
                </a:solidFill>
              </a:rPr>
              <a:t>Dans le contexte de PEGASUS , le masquage des parties moins essentielles du texte se fait en utilisant des techniques</a:t>
            </a:r>
            <a:r>
              <a:rPr lang="fr" sz="2400">
                <a:solidFill>
                  <a:schemeClr val="dk1"/>
                </a:solidFill>
              </a:rPr>
              <a:t> </a:t>
            </a:r>
            <a:r>
              <a:rPr lang="fr" sz="1700">
                <a:solidFill>
                  <a:schemeClr val="dk1"/>
                </a:solidFill>
              </a:rPr>
              <a:t>de traitement de langage naturel.</a:t>
            </a:r>
            <a:endParaRPr sz="1100"/>
          </a:p>
        </p:txBody>
      </p:sp>
      <p:sp>
        <p:nvSpPr>
          <p:cNvPr id="242" name="Google Shape;242;p40"/>
          <p:cNvSpPr/>
          <p:nvPr/>
        </p:nvSpPr>
        <p:spPr>
          <a:xfrm>
            <a:off x="174150" y="2087425"/>
            <a:ext cx="1794900" cy="669000"/>
          </a:xfrm>
          <a:prstGeom prst="homePlate">
            <a:avLst>
              <a:gd fmla="val 50000"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900">
                <a:solidFill>
                  <a:schemeClr val="dk1"/>
                </a:solidFill>
              </a:rPr>
              <a:t>Tokenisation</a:t>
            </a:r>
            <a:endParaRPr sz="900">
              <a:solidFill>
                <a:srgbClr val="FFFFFF"/>
              </a:solidFill>
              <a:latin typeface="Roboto"/>
              <a:ea typeface="Roboto"/>
              <a:cs typeface="Roboto"/>
              <a:sym typeface="Roboto"/>
            </a:endParaRPr>
          </a:p>
        </p:txBody>
      </p:sp>
      <p:sp>
        <p:nvSpPr>
          <p:cNvPr id="243" name="Google Shape;243;p40"/>
          <p:cNvSpPr/>
          <p:nvPr/>
        </p:nvSpPr>
        <p:spPr>
          <a:xfrm>
            <a:off x="1597225" y="2087425"/>
            <a:ext cx="2001900" cy="669000"/>
          </a:xfrm>
          <a:prstGeom prst="chevron">
            <a:avLst>
              <a:gd fmla="val 50000" name="adj"/>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1500">
                <a:solidFill>
                  <a:schemeClr val="dk1"/>
                </a:solidFill>
              </a:rPr>
              <a:t>I</a:t>
            </a:r>
            <a:r>
              <a:rPr b="1" lang="fr" sz="1300">
                <a:solidFill>
                  <a:schemeClr val="dk1"/>
                </a:solidFill>
              </a:rPr>
              <a:t>dentification des phrases clés</a:t>
            </a:r>
            <a:endParaRPr b="1" sz="500">
              <a:solidFill>
                <a:srgbClr val="FFFFFF"/>
              </a:solidFill>
              <a:latin typeface="Roboto"/>
              <a:ea typeface="Roboto"/>
              <a:cs typeface="Roboto"/>
              <a:sym typeface="Roboto"/>
            </a:endParaRPr>
          </a:p>
        </p:txBody>
      </p:sp>
      <p:sp>
        <p:nvSpPr>
          <p:cNvPr id="244" name="Google Shape;244;p40"/>
          <p:cNvSpPr/>
          <p:nvPr/>
        </p:nvSpPr>
        <p:spPr>
          <a:xfrm>
            <a:off x="3208700" y="2087425"/>
            <a:ext cx="2001900" cy="669000"/>
          </a:xfrm>
          <a:prstGeom prst="chevron">
            <a:avLst>
              <a:gd fmla="val 50000"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500">
                <a:solidFill>
                  <a:schemeClr val="dk1"/>
                </a:solidFill>
              </a:rPr>
              <a:t>Masquage sélectif</a:t>
            </a:r>
            <a:endParaRPr b="1" sz="500">
              <a:solidFill>
                <a:srgbClr val="FFFFFF"/>
              </a:solidFill>
              <a:latin typeface="Roboto"/>
              <a:ea typeface="Roboto"/>
              <a:cs typeface="Roboto"/>
              <a:sym typeface="Roboto"/>
            </a:endParaRPr>
          </a:p>
        </p:txBody>
      </p:sp>
      <p:sp>
        <p:nvSpPr>
          <p:cNvPr id="245" name="Google Shape;245;p40"/>
          <p:cNvSpPr/>
          <p:nvPr/>
        </p:nvSpPr>
        <p:spPr>
          <a:xfrm>
            <a:off x="6634625" y="2087425"/>
            <a:ext cx="2064000" cy="669000"/>
          </a:xfrm>
          <a:prstGeom prst="chevron">
            <a:avLst>
              <a:gd fmla="val 50000"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rPr>
              <a:t>Fine-tuning et ajustement</a:t>
            </a:r>
            <a:endParaRPr b="1" sz="400">
              <a:solidFill>
                <a:srgbClr val="FFFFFF"/>
              </a:solidFill>
              <a:latin typeface="Roboto"/>
              <a:ea typeface="Roboto"/>
              <a:cs typeface="Roboto"/>
              <a:sym typeface="Roboto"/>
            </a:endParaRPr>
          </a:p>
        </p:txBody>
      </p:sp>
      <p:sp>
        <p:nvSpPr>
          <p:cNvPr id="246" name="Google Shape;246;p40"/>
          <p:cNvSpPr/>
          <p:nvPr/>
        </p:nvSpPr>
        <p:spPr>
          <a:xfrm>
            <a:off x="4848850" y="2087425"/>
            <a:ext cx="2210100" cy="669000"/>
          </a:xfrm>
          <a:prstGeom prst="chevron">
            <a:avLst>
              <a:gd fmla="val 50000" name="adj"/>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rPr>
              <a:t>Entraînement du modèle</a:t>
            </a:r>
            <a:endParaRPr b="1" sz="500">
              <a:solidFill>
                <a:srgbClr val="FFFFFF"/>
              </a:solidFill>
              <a:latin typeface="Roboto"/>
              <a:ea typeface="Roboto"/>
              <a:cs typeface="Roboto"/>
              <a:sym typeface="Roboto"/>
            </a:endParaRPr>
          </a:p>
        </p:txBody>
      </p:sp>
      <p:sp>
        <p:nvSpPr>
          <p:cNvPr id="247" name="Google Shape;247;p40"/>
          <p:cNvSpPr txBox="1"/>
          <p:nvPr/>
        </p:nvSpPr>
        <p:spPr>
          <a:xfrm>
            <a:off x="174150" y="3281675"/>
            <a:ext cx="8398200" cy="11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700">
                <a:solidFill>
                  <a:schemeClr val="dk1"/>
                </a:solidFill>
                <a:latin typeface="Roboto"/>
                <a:ea typeface="Roboto"/>
                <a:cs typeface="Roboto"/>
                <a:sym typeface="Roboto"/>
              </a:rPr>
              <a:t>Ce processus permet au modèle de se focaliser sur les éléments clés du texte lors de la génération du résumé, en lui donnant la capacité de distinguer et de prioriser les informations essentielles par rapport aux détails moins importants.</a:t>
            </a:r>
            <a:endParaRPr sz="23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1"/>
          <p:cNvSpPr txBox="1"/>
          <p:nvPr>
            <p:ph type="title"/>
          </p:nvPr>
        </p:nvSpPr>
        <p:spPr>
          <a:xfrm>
            <a:off x="311700" y="219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Application</a:t>
            </a:r>
            <a:endParaRPr/>
          </a:p>
        </p:txBody>
      </p:sp>
      <p:sp>
        <p:nvSpPr>
          <p:cNvPr id="253" name="Google Shape;253;p41"/>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700">
                <a:solidFill>
                  <a:schemeClr val="dk1"/>
                </a:solidFill>
                <a:latin typeface="Roboto"/>
                <a:ea typeface="Roboto"/>
                <a:cs typeface="Roboto"/>
                <a:sym typeface="Roboto"/>
              </a:rPr>
              <a:t>L’extraction des articles du site Al Jazeera a été réalisée en utilisant BeautifulSoup pour le scraping des données à partir de la page web. Le processus comprenait la récupération des catégories, des liens vers les articles, ainsi que le titre, le contenu et le résumé de chaque article.</a:t>
            </a:r>
            <a:endParaRPr sz="1700">
              <a:solidFill>
                <a:schemeClr val="dk1"/>
              </a:solidFill>
              <a:latin typeface="Roboto"/>
              <a:ea typeface="Roboto"/>
              <a:cs typeface="Roboto"/>
              <a:sym typeface="Roboto"/>
            </a:endParaRPr>
          </a:p>
          <a:p>
            <a:pPr indent="0" lvl="0" marL="0" rtl="0" algn="l">
              <a:spcBef>
                <a:spcPts val="1200"/>
              </a:spcBef>
              <a:spcAft>
                <a:spcPts val="1200"/>
              </a:spcAft>
              <a:buNone/>
            </a:pPr>
            <a:r>
              <a:t/>
            </a:r>
            <a:endParaRPr sz="1700">
              <a:solidFill>
                <a:schemeClr val="dk1"/>
              </a:solidFill>
              <a:latin typeface="Roboto"/>
              <a:ea typeface="Roboto"/>
              <a:cs typeface="Roboto"/>
              <a:sym typeface="Roboto"/>
            </a:endParaRPr>
          </a:p>
        </p:txBody>
      </p:sp>
      <p:pic>
        <p:nvPicPr>
          <p:cNvPr id="254" name="Google Shape;254;p41"/>
          <p:cNvPicPr preferRelativeResize="0"/>
          <p:nvPr/>
        </p:nvPicPr>
        <p:blipFill>
          <a:blip r:embed="rId3">
            <a:alphaModFix/>
          </a:blip>
          <a:stretch>
            <a:fillRect/>
          </a:stretch>
        </p:blipFill>
        <p:spPr>
          <a:xfrm>
            <a:off x="495600" y="2118675"/>
            <a:ext cx="8336699" cy="3024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grpSp>
        <p:nvGrpSpPr>
          <p:cNvPr id="259" name="Google Shape;259;p42"/>
          <p:cNvGrpSpPr/>
          <p:nvPr/>
        </p:nvGrpSpPr>
        <p:grpSpPr>
          <a:xfrm>
            <a:off x="3077001" y="-80367"/>
            <a:ext cx="6066999" cy="1524763"/>
            <a:chOff x="0" y="-38100"/>
            <a:chExt cx="2876207" cy="722851"/>
          </a:xfrm>
        </p:grpSpPr>
        <p:sp>
          <p:nvSpPr>
            <p:cNvPr id="260" name="Google Shape;260;p42"/>
            <p:cNvSpPr/>
            <p:nvPr/>
          </p:nvSpPr>
          <p:spPr>
            <a:xfrm>
              <a:off x="0" y="0"/>
              <a:ext cx="2876207" cy="684751"/>
            </a:xfrm>
            <a:custGeom>
              <a:rect b="b" l="l" r="r" t="t"/>
              <a:pathLst>
                <a:path extrusionOk="0" h="684751" w="2876207">
                  <a:moveTo>
                    <a:pt x="0" y="0"/>
                  </a:moveTo>
                  <a:lnTo>
                    <a:pt x="2876207" y="0"/>
                  </a:lnTo>
                  <a:lnTo>
                    <a:pt x="2876207" y="684751"/>
                  </a:lnTo>
                  <a:lnTo>
                    <a:pt x="0" y="684751"/>
                  </a:lnTo>
                  <a:close/>
                </a:path>
              </a:pathLst>
            </a:custGeom>
            <a:solidFill>
              <a:srgbClr val="071C42"/>
            </a:solidFill>
            <a:ln>
              <a:noFill/>
            </a:ln>
          </p:spPr>
        </p:sp>
        <p:sp>
          <p:nvSpPr>
            <p:cNvPr id="261" name="Google Shape;261;p42"/>
            <p:cNvSpPr txBox="1"/>
            <p:nvPr/>
          </p:nvSpPr>
          <p:spPr>
            <a:xfrm>
              <a:off x="0" y="-38100"/>
              <a:ext cx="2876207" cy="72285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2" name="Google Shape;262;p42"/>
          <p:cNvGrpSpPr/>
          <p:nvPr/>
        </p:nvGrpSpPr>
        <p:grpSpPr>
          <a:xfrm>
            <a:off x="3499508" y="1364029"/>
            <a:ext cx="5644492" cy="1551567"/>
            <a:chOff x="0" y="-38100"/>
            <a:chExt cx="2675907" cy="735558"/>
          </a:xfrm>
        </p:grpSpPr>
        <p:sp>
          <p:nvSpPr>
            <p:cNvPr id="263" name="Google Shape;263;p42"/>
            <p:cNvSpPr/>
            <p:nvPr/>
          </p:nvSpPr>
          <p:spPr>
            <a:xfrm>
              <a:off x="0" y="0"/>
              <a:ext cx="2675907" cy="697458"/>
            </a:xfrm>
            <a:custGeom>
              <a:rect b="b" l="l" r="r" t="t"/>
              <a:pathLst>
                <a:path extrusionOk="0" h="697458" w="2675907">
                  <a:moveTo>
                    <a:pt x="0" y="0"/>
                  </a:moveTo>
                  <a:lnTo>
                    <a:pt x="2675907" y="0"/>
                  </a:lnTo>
                  <a:lnTo>
                    <a:pt x="2675907" y="697458"/>
                  </a:lnTo>
                  <a:lnTo>
                    <a:pt x="0" y="697458"/>
                  </a:lnTo>
                  <a:close/>
                </a:path>
              </a:pathLst>
            </a:custGeom>
            <a:solidFill>
              <a:srgbClr val="034179"/>
            </a:solidFill>
            <a:ln>
              <a:noFill/>
            </a:ln>
          </p:spPr>
        </p:sp>
        <p:sp>
          <p:nvSpPr>
            <p:cNvPr id="264" name="Google Shape;264;p42"/>
            <p:cNvSpPr txBox="1"/>
            <p:nvPr/>
          </p:nvSpPr>
          <p:spPr>
            <a:xfrm>
              <a:off x="0" y="-38100"/>
              <a:ext cx="2675907" cy="73555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5" name="Google Shape;265;p42"/>
          <p:cNvGrpSpPr/>
          <p:nvPr/>
        </p:nvGrpSpPr>
        <p:grpSpPr>
          <a:xfrm>
            <a:off x="3905995" y="2835229"/>
            <a:ext cx="5238005" cy="2308271"/>
            <a:chOff x="0" y="-38100"/>
            <a:chExt cx="2483202" cy="1094291"/>
          </a:xfrm>
        </p:grpSpPr>
        <p:sp>
          <p:nvSpPr>
            <p:cNvPr id="266" name="Google Shape;266;p42"/>
            <p:cNvSpPr/>
            <p:nvPr/>
          </p:nvSpPr>
          <p:spPr>
            <a:xfrm>
              <a:off x="0" y="0"/>
              <a:ext cx="2483202" cy="1056191"/>
            </a:xfrm>
            <a:custGeom>
              <a:rect b="b" l="l" r="r" t="t"/>
              <a:pathLst>
                <a:path extrusionOk="0" h="1056191" w="2483202">
                  <a:moveTo>
                    <a:pt x="0" y="0"/>
                  </a:moveTo>
                  <a:lnTo>
                    <a:pt x="2483202" y="0"/>
                  </a:lnTo>
                  <a:lnTo>
                    <a:pt x="2483202" y="1056191"/>
                  </a:lnTo>
                  <a:lnTo>
                    <a:pt x="0" y="1056191"/>
                  </a:lnTo>
                  <a:close/>
                </a:path>
              </a:pathLst>
            </a:custGeom>
            <a:solidFill>
              <a:srgbClr val="071C42"/>
            </a:solidFill>
            <a:ln>
              <a:noFill/>
            </a:ln>
          </p:spPr>
        </p:sp>
        <p:sp>
          <p:nvSpPr>
            <p:cNvPr id="267" name="Google Shape;267;p42"/>
            <p:cNvSpPr txBox="1"/>
            <p:nvPr/>
          </p:nvSpPr>
          <p:spPr>
            <a:xfrm>
              <a:off x="0" y="-38100"/>
              <a:ext cx="2483202" cy="109429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68" name="Google Shape;268;p42"/>
          <p:cNvSpPr txBox="1"/>
          <p:nvPr/>
        </p:nvSpPr>
        <p:spPr>
          <a:xfrm>
            <a:off x="4218677" y="329585"/>
            <a:ext cx="4436774" cy="574041"/>
          </a:xfrm>
          <a:prstGeom prst="rect">
            <a:avLst/>
          </a:prstGeom>
          <a:noFill/>
          <a:ln>
            <a:noFill/>
          </a:ln>
        </p:spPr>
        <p:txBody>
          <a:bodyPr anchorCtr="0" anchor="t" bIns="0" lIns="0" spcFirstLastPara="1" rIns="0" wrap="square" tIns="0">
            <a:spAutoFit/>
          </a:bodyPr>
          <a:lstStyle/>
          <a:p>
            <a:pPr indent="0" lvl="0" marL="0" marR="0" rtl="0" algn="l">
              <a:lnSpc>
                <a:spcPct val="160020"/>
              </a:lnSpc>
              <a:spcBef>
                <a:spcPts val="0"/>
              </a:spcBef>
              <a:spcAft>
                <a:spcPts val="0"/>
              </a:spcAft>
              <a:buNone/>
            </a:pPr>
            <a:r>
              <a:rPr b="1" i="0" lang="fr" sz="1400" u="none" cap="none" strike="noStrike">
                <a:solidFill>
                  <a:srgbClr val="EEF2F5"/>
                </a:solidFill>
                <a:latin typeface="Poppins"/>
                <a:ea typeface="Poppins"/>
                <a:cs typeface="Poppins"/>
                <a:sym typeface="Poppins"/>
              </a:rPr>
              <a:t>Ensuite, Pegasus a été utilisé pour générer des résumés automatiques pour chaque article.</a:t>
            </a:r>
            <a:endParaRPr sz="700"/>
          </a:p>
        </p:txBody>
      </p:sp>
      <p:sp>
        <p:nvSpPr>
          <p:cNvPr id="269" name="Google Shape;269;p42"/>
          <p:cNvSpPr txBox="1"/>
          <p:nvPr/>
        </p:nvSpPr>
        <p:spPr>
          <a:xfrm>
            <a:off x="4429102" y="1632446"/>
            <a:ext cx="4504473" cy="1037950"/>
          </a:xfrm>
          <a:prstGeom prst="rect">
            <a:avLst/>
          </a:prstGeom>
          <a:noFill/>
          <a:ln>
            <a:noFill/>
          </a:ln>
        </p:spPr>
        <p:txBody>
          <a:bodyPr anchorCtr="0" anchor="t" bIns="0" lIns="0" spcFirstLastPara="1" rIns="0" wrap="square" tIns="0">
            <a:spAutoFit/>
          </a:bodyPr>
          <a:lstStyle/>
          <a:p>
            <a:pPr indent="0" lvl="0" marL="0" marR="0" rtl="0" algn="just">
              <a:lnSpc>
                <a:spcPct val="160015"/>
              </a:lnSpc>
              <a:spcBef>
                <a:spcPts val="0"/>
              </a:spcBef>
              <a:spcAft>
                <a:spcPts val="0"/>
              </a:spcAft>
              <a:buNone/>
            </a:pPr>
            <a:r>
              <a:rPr b="1" i="0" lang="fr" sz="1300" u="none" cap="none" strike="noStrike">
                <a:solidFill>
                  <a:srgbClr val="FFFFFF"/>
                </a:solidFill>
                <a:latin typeface="Poppins"/>
                <a:ea typeface="Poppins"/>
                <a:cs typeface="Poppins"/>
                <a:sym typeface="Poppins"/>
              </a:rPr>
              <a:t>Après avoir obtenu ces résumés automatiques à l'aide de Pegasus, la métrique ROUGE a été employée pour évaluer la qualité et l'efficacité de ces résumés générés</a:t>
            </a:r>
            <a:endParaRPr sz="700"/>
          </a:p>
        </p:txBody>
      </p:sp>
      <p:sp>
        <p:nvSpPr>
          <p:cNvPr id="270" name="Google Shape;270;p42"/>
          <p:cNvSpPr txBox="1"/>
          <p:nvPr/>
        </p:nvSpPr>
        <p:spPr>
          <a:xfrm>
            <a:off x="3993858" y="3708667"/>
            <a:ext cx="4886400" cy="840600"/>
          </a:xfrm>
          <a:prstGeom prst="rect">
            <a:avLst/>
          </a:prstGeom>
          <a:noFill/>
          <a:ln>
            <a:noFill/>
          </a:ln>
        </p:spPr>
        <p:txBody>
          <a:bodyPr anchorCtr="0" anchor="t" bIns="0" lIns="0" spcFirstLastPara="1" rIns="0" wrap="square" tIns="0">
            <a:spAutoFit/>
          </a:bodyPr>
          <a:lstStyle/>
          <a:p>
            <a:pPr indent="0" lvl="0" marL="0" marR="0" rtl="0" algn="just">
              <a:lnSpc>
                <a:spcPct val="160022"/>
              </a:lnSpc>
              <a:spcBef>
                <a:spcPts val="0"/>
              </a:spcBef>
              <a:spcAft>
                <a:spcPts val="0"/>
              </a:spcAft>
              <a:buNone/>
            </a:pPr>
            <a:r>
              <a:rPr b="1" i="0" lang="fr" sz="1300" u="none" cap="none" strike="noStrike">
                <a:solidFill>
                  <a:srgbClr val="EEF2F5"/>
                </a:solidFill>
                <a:latin typeface="Poppins"/>
                <a:ea typeface="Poppins"/>
                <a:cs typeface="Poppins"/>
                <a:sym typeface="Poppins"/>
              </a:rPr>
              <a:t>Les scores ROUGE (ROUGE-1, ROUGE-2, ROUGE-L) ont été calculés pour mesurer la similarité entre les résumés générés automatiquement et les résumés de référence, </a:t>
            </a:r>
            <a:endParaRPr sz="700"/>
          </a:p>
        </p:txBody>
      </p:sp>
      <p:pic>
        <p:nvPicPr>
          <p:cNvPr id="271" name="Google Shape;271;p42"/>
          <p:cNvPicPr preferRelativeResize="0"/>
          <p:nvPr/>
        </p:nvPicPr>
        <p:blipFill>
          <a:blip r:embed="rId3">
            <a:alphaModFix/>
          </a:blip>
          <a:stretch>
            <a:fillRect/>
          </a:stretch>
        </p:blipFill>
        <p:spPr>
          <a:xfrm>
            <a:off x="0" y="2835225"/>
            <a:ext cx="3777250" cy="2031325"/>
          </a:xfrm>
          <a:prstGeom prst="rect">
            <a:avLst/>
          </a:prstGeom>
          <a:noFill/>
          <a:ln>
            <a:noFill/>
          </a:ln>
        </p:spPr>
      </p:pic>
      <p:pic>
        <p:nvPicPr>
          <p:cNvPr id="272" name="Google Shape;272;p42"/>
          <p:cNvPicPr preferRelativeResize="0"/>
          <p:nvPr/>
        </p:nvPicPr>
        <p:blipFill>
          <a:blip r:embed="rId4">
            <a:alphaModFix/>
          </a:blip>
          <a:stretch>
            <a:fillRect/>
          </a:stretch>
        </p:blipFill>
        <p:spPr>
          <a:xfrm>
            <a:off x="0" y="734025"/>
            <a:ext cx="3906000" cy="1037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grpSp>
        <p:nvGrpSpPr>
          <p:cNvPr id="277" name="Google Shape;277;p43"/>
          <p:cNvGrpSpPr/>
          <p:nvPr/>
        </p:nvGrpSpPr>
        <p:grpSpPr>
          <a:xfrm>
            <a:off x="0" y="-72326"/>
            <a:ext cx="9143820" cy="1358186"/>
            <a:chOff x="0" y="-38100"/>
            <a:chExt cx="4816593" cy="996176"/>
          </a:xfrm>
        </p:grpSpPr>
        <p:sp>
          <p:nvSpPr>
            <p:cNvPr id="278" name="Google Shape;278;p43"/>
            <p:cNvSpPr/>
            <p:nvPr/>
          </p:nvSpPr>
          <p:spPr>
            <a:xfrm>
              <a:off x="0" y="0"/>
              <a:ext cx="4816592" cy="958076"/>
            </a:xfrm>
            <a:custGeom>
              <a:rect b="b" l="l" r="r" t="t"/>
              <a:pathLst>
                <a:path extrusionOk="0" h="958076" w="4816592">
                  <a:moveTo>
                    <a:pt x="0" y="0"/>
                  </a:moveTo>
                  <a:lnTo>
                    <a:pt x="4816592" y="0"/>
                  </a:lnTo>
                  <a:lnTo>
                    <a:pt x="4816592" y="958076"/>
                  </a:lnTo>
                  <a:lnTo>
                    <a:pt x="0" y="958076"/>
                  </a:lnTo>
                  <a:close/>
                </a:path>
              </a:pathLst>
            </a:custGeom>
            <a:solidFill>
              <a:srgbClr val="071C42"/>
            </a:solidFill>
            <a:ln>
              <a:noFill/>
            </a:ln>
          </p:spPr>
        </p:sp>
        <p:sp>
          <p:nvSpPr>
            <p:cNvPr id="279" name="Google Shape;279;p43"/>
            <p:cNvSpPr txBox="1"/>
            <p:nvPr/>
          </p:nvSpPr>
          <p:spPr>
            <a:xfrm>
              <a:off x="0" y="-38100"/>
              <a:ext cx="4816593" cy="996176"/>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80" name="Google Shape;280;p43"/>
          <p:cNvSpPr txBox="1"/>
          <p:nvPr/>
        </p:nvSpPr>
        <p:spPr>
          <a:xfrm>
            <a:off x="76900" y="1681025"/>
            <a:ext cx="5722800" cy="2685600"/>
          </a:xfrm>
          <a:prstGeom prst="rect">
            <a:avLst/>
          </a:prstGeom>
          <a:noFill/>
          <a:ln>
            <a:noFill/>
          </a:ln>
        </p:spPr>
        <p:txBody>
          <a:bodyPr anchorCtr="0" anchor="t" bIns="0" lIns="0" spcFirstLastPara="1" rIns="0" wrap="square" tIns="0">
            <a:spAutoFit/>
          </a:bodyPr>
          <a:lstStyle/>
          <a:p>
            <a:pPr indent="0" lvl="0" marL="0" marR="0" rtl="0" algn="just">
              <a:lnSpc>
                <a:spcPct val="160074"/>
              </a:lnSpc>
              <a:spcBef>
                <a:spcPts val="0"/>
              </a:spcBef>
              <a:spcAft>
                <a:spcPts val="0"/>
              </a:spcAft>
              <a:buNone/>
            </a:pPr>
            <a:r>
              <a:rPr b="1" i="0" lang="fr" sz="1500" u="none" cap="none" strike="noStrike">
                <a:solidFill>
                  <a:srgbClr val="545454"/>
                </a:solidFill>
                <a:latin typeface="Poppins"/>
                <a:ea typeface="Poppins"/>
                <a:cs typeface="Poppins"/>
                <a:sym typeface="Poppins"/>
              </a:rPr>
              <a:t>L</a:t>
            </a:r>
            <a:r>
              <a:rPr b="1" i="0" lang="fr" sz="1200" u="none" cap="none" strike="noStrike">
                <a:solidFill>
                  <a:srgbClr val="545454"/>
                </a:solidFill>
                <a:latin typeface="Poppins"/>
                <a:ea typeface="Poppins"/>
                <a:cs typeface="Poppins"/>
                <a:sym typeface="Poppins"/>
              </a:rPr>
              <a:t>es résultats de l'évaluation ROUGE ont fourni des scores moyens pour chaque métrique. Par exemple :</a:t>
            </a:r>
            <a:endParaRPr sz="300"/>
          </a:p>
          <a:p>
            <a:pPr indent="-152400" lvl="1" marL="355600" marR="0" rtl="0" algn="just">
              <a:lnSpc>
                <a:spcPct val="160074"/>
              </a:lnSpc>
              <a:spcBef>
                <a:spcPts val="0"/>
              </a:spcBef>
              <a:spcAft>
                <a:spcPts val="0"/>
              </a:spcAft>
              <a:buClr>
                <a:srgbClr val="545454"/>
              </a:buClr>
              <a:buSzPts val="1200"/>
              <a:buFont typeface="Arial"/>
              <a:buChar char="•"/>
            </a:pPr>
            <a:r>
              <a:rPr b="1" i="0" lang="fr" sz="1200" u="none" cap="none" strike="noStrike">
                <a:solidFill>
                  <a:srgbClr val="545454"/>
                </a:solidFill>
                <a:latin typeface="Poppins"/>
                <a:ea typeface="Poppins"/>
                <a:cs typeface="Poppins"/>
                <a:sym typeface="Poppins"/>
              </a:rPr>
              <a:t>ROUGE-1 : Environ 12.86% de similarité entre les mots individuels des résumés générés et ceux de référence.</a:t>
            </a:r>
            <a:endParaRPr sz="300"/>
          </a:p>
          <a:p>
            <a:pPr indent="-152400" lvl="1" marL="355600" marR="0" rtl="0" algn="just">
              <a:lnSpc>
                <a:spcPct val="160074"/>
              </a:lnSpc>
              <a:spcBef>
                <a:spcPts val="0"/>
              </a:spcBef>
              <a:spcAft>
                <a:spcPts val="0"/>
              </a:spcAft>
              <a:buClr>
                <a:srgbClr val="545454"/>
              </a:buClr>
              <a:buSzPts val="1200"/>
              <a:buFont typeface="Arial"/>
              <a:buChar char="•"/>
            </a:pPr>
            <a:r>
              <a:rPr b="1" i="0" lang="fr" sz="1200" u="none" cap="none" strike="noStrike">
                <a:solidFill>
                  <a:srgbClr val="545454"/>
                </a:solidFill>
                <a:latin typeface="Poppins"/>
                <a:ea typeface="Poppins"/>
                <a:cs typeface="Poppins"/>
                <a:sym typeface="Poppins"/>
              </a:rPr>
              <a:t>ROUGE-2 : Environ 4.05% de similarité entre les paires de mots consécutifs.</a:t>
            </a:r>
            <a:endParaRPr sz="300"/>
          </a:p>
          <a:p>
            <a:pPr indent="-152400" lvl="1" marL="355600" marR="0" rtl="0" algn="just">
              <a:lnSpc>
                <a:spcPct val="160074"/>
              </a:lnSpc>
              <a:spcBef>
                <a:spcPts val="0"/>
              </a:spcBef>
              <a:spcAft>
                <a:spcPts val="0"/>
              </a:spcAft>
              <a:buClr>
                <a:srgbClr val="545454"/>
              </a:buClr>
              <a:buSzPts val="1200"/>
              <a:buFont typeface="Arial"/>
              <a:buChar char="•"/>
            </a:pPr>
            <a:r>
              <a:rPr b="1" i="0" lang="fr" sz="1200" u="none" cap="none" strike="noStrike">
                <a:solidFill>
                  <a:srgbClr val="545454"/>
                </a:solidFill>
                <a:latin typeface="Poppins"/>
                <a:ea typeface="Poppins"/>
                <a:cs typeface="Poppins"/>
                <a:sym typeface="Poppins"/>
              </a:rPr>
              <a:t>ROUGE-L : Environ 10.89% de similarité en tenant compte de la plus longue séquence de mots commune.</a:t>
            </a:r>
            <a:endParaRPr sz="300"/>
          </a:p>
          <a:p>
            <a:pPr indent="0" lvl="0" marL="0" marR="0" rtl="0" algn="l">
              <a:lnSpc>
                <a:spcPct val="124398"/>
              </a:lnSpc>
              <a:spcBef>
                <a:spcPts val="0"/>
              </a:spcBef>
              <a:spcAft>
                <a:spcPts val="0"/>
              </a:spcAft>
              <a:buNone/>
            </a:pPr>
            <a:r>
              <a:t/>
            </a:r>
            <a:endParaRPr b="1" i="0" sz="1600" u="none" cap="none" strike="noStrike">
              <a:solidFill>
                <a:srgbClr val="545454"/>
              </a:solidFill>
              <a:latin typeface="Poppins"/>
              <a:ea typeface="Poppins"/>
              <a:cs typeface="Poppins"/>
              <a:sym typeface="Poppins"/>
            </a:endParaRPr>
          </a:p>
        </p:txBody>
      </p:sp>
      <p:sp>
        <p:nvSpPr>
          <p:cNvPr id="281" name="Google Shape;281;p43"/>
          <p:cNvSpPr/>
          <p:nvPr/>
        </p:nvSpPr>
        <p:spPr>
          <a:xfrm>
            <a:off x="6139768" y="-666732"/>
            <a:ext cx="3133877" cy="2546987"/>
          </a:xfrm>
          <a:custGeom>
            <a:rect b="b" l="l" r="r" t="t"/>
            <a:pathLst>
              <a:path extrusionOk="0" h="5093974" w="6267753">
                <a:moveTo>
                  <a:pt x="0" y="0"/>
                </a:moveTo>
                <a:lnTo>
                  <a:pt x="6267753" y="0"/>
                </a:lnTo>
                <a:lnTo>
                  <a:pt x="6267753" y="5093974"/>
                </a:lnTo>
                <a:lnTo>
                  <a:pt x="0" y="5093974"/>
                </a:lnTo>
                <a:lnTo>
                  <a:pt x="0" y="0"/>
                </a:lnTo>
                <a:close/>
              </a:path>
            </a:pathLst>
          </a:custGeom>
          <a:blipFill rotWithShape="1">
            <a:blip r:embed="rId3">
              <a:alphaModFix/>
            </a:blip>
            <a:stretch>
              <a:fillRect b="0" l="0" r="0" t="0"/>
            </a:stretch>
          </a:blipFill>
          <a:ln>
            <a:noFill/>
          </a:ln>
        </p:spPr>
      </p:sp>
      <p:grpSp>
        <p:nvGrpSpPr>
          <p:cNvPr id="282" name="Google Shape;282;p43"/>
          <p:cNvGrpSpPr/>
          <p:nvPr/>
        </p:nvGrpSpPr>
        <p:grpSpPr>
          <a:xfrm>
            <a:off x="0" y="1285844"/>
            <a:ext cx="3106358" cy="216693"/>
            <a:chOff x="0" y="-38100"/>
            <a:chExt cx="1636303" cy="114145"/>
          </a:xfrm>
        </p:grpSpPr>
        <p:sp>
          <p:nvSpPr>
            <p:cNvPr id="283" name="Google Shape;283;p43"/>
            <p:cNvSpPr/>
            <p:nvPr/>
          </p:nvSpPr>
          <p:spPr>
            <a:xfrm>
              <a:off x="0" y="0"/>
              <a:ext cx="1636303" cy="76045"/>
            </a:xfrm>
            <a:custGeom>
              <a:rect b="b" l="l" r="r" t="t"/>
              <a:pathLst>
                <a:path extrusionOk="0" h="76045" w="1636303">
                  <a:moveTo>
                    <a:pt x="0" y="0"/>
                  </a:moveTo>
                  <a:lnTo>
                    <a:pt x="1636303" y="0"/>
                  </a:lnTo>
                  <a:lnTo>
                    <a:pt x="1636303" y="76045"/>
                  </a:lnTo>
                  <a:lnTo>
                    <a:pt x="0" y="76045"/>
                  </a:lnTo>
                  <a:close/>
                </a:path>
              </a:pathLst>
            </a:custGeom>
            <a:solidFill>
              <a:srgbClr val="3DCAB1"/>
            </a:solidFill>
            <a:ln>
              <a:noFill/>
            </a:ln>
          </p:spPr>
        </p:sp>
        <p:sp>
          <p:nvSpPr>
            <p:cNvPr id="284" name="Google Shape;284;p43"/>
            <p:cNvSpPr txBox="1"/>
            <p:nvPr/>
          </p:nvSpPr>
          <p:spPr>
            <a:xfrm>
              <a:off x="0" y="-38100"/>
              <a:ext cx="1636303" cy="11414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285" name="Google Shape;285;p43"/>
          <p:cNvCxnSpPr/>
          <p:nvPr/>
        </p:nvCxnSpPr>
        <p:spPr>
          <a:xfrm>
            <a:off x="693900" y="606771"/>
            <a:ext cx="8115300" cy="0"/>
          </a:xfrm>
          <a:prstGeom prst="straightConnector1">
            <a:avLst/>
          </a:prstGeom>
          <a:noFill/>
          <a:ln cap="flat" cmpd="sng" w="19050">
            <a:solidFill>
              <a:srgbClr val="D9D9D9"/>
            </a:solidFill>
            <a:prstDash val="solid"/>
            <a:round/>
            <a:headEnd len="sm" w="sm" type="none"/>
            <a:tailEnd len="sm" w="sm" type="none"/>
          </a:ln>
        </p:spPr>
      </p:cxnSp>
      <p:pic>
        <p:nvPicPr>
          <p:cNvPr id="286" name="Google Shape;286;p43"/>
          <p:cNvPicPr preferRelativeResize="0"/>
          <p:nvPr/>
        </p:nvPicPr>
        <p:blipFill>
          <a:blip r:embed="rId4">
            <a:alphaModFix/>
          </a:blip>
          <a:stretch>
            <a:fillRect/>
          </a:stretch>
        </p:blipFill>
        <p:spPr>
          <a:xfrm>
            <a:off x="5924550" y="3235225"/>
            <a:ext cx="3219450" cy="1600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3587850" y="0"/>
            <a:ext cx="1968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Le plan </a:t>
            </a:r>
            <a:endParaRPr/>
          </a:p>
        </p:txBody>
      </p:sp>
      <p:pic>
        <p:nvPicPr>
          <p:cNvPr id="138" name="Google Shape;138;p26"/>
          <p:cNvPicPr preferRelativeResize="0"/>
          <p:nvPr/>
        </p:nvPicPr>
        <p:blipFill>
          <a:blip r:embed="rId3">
            <a:alphaModFix/>
          </a:blip>
          <a:stretch>
            <a:fillRect/>
          </a:stretch>
        </p:blipFill>
        <p:spPr>
          <a:xfrm>
            <a:off x="302063" y="572700"/>
            <a:ext cx="8539873" cy="4540174"/>
          </a:xfrm>
          <a:prstGeom prst="rect">
            <a:avLst/>
          </a:prstGeom>
          <a:noFill/>
          <a:ln>
            <a:noFill/>
          </a:ln>
        </p:spPr>
      </p:pic>
      <p:pic>
        <p:nvPicPr>
          <p:cNvPr id="139" name="Google Shape;139;p26"/>
          <p:cNvPicPr preferRelativeResize="0"/>
          <p:nvPr/>
        </p:nvPicPr>
        <p:blipFill>
          <a:blip r:embed="rId4">
            <a:alphaModFix/>
          </a:blip>
          <a:stretch>
            <a:fillRect/>
          </a:stretch>
        </p:blipFill>
        <p:spPr>
          <a:xfrm>
            <a:off x="0" y="3175350"/>
            <a:ext cx="1968150" cy="1968150"/>
          </a:xfrm>
          <a:prstGeom prst="rect">
            <a:avLst/>
          </a:prstGeom>
          <a:noFill/>
          <a:ln>
            <a:noFill/>
          </a:ln>
        </p:spPr>
      </p:pic>
      <p:pic>
        <p:nvPicPr>
          <p:cNvPr id="140" name="Google Shape;140;p26"/>
          <p:cNvPicPr preferRelativeResize="0"/>
          <p:nvPr/>
        </p:nvPicPr>
        <p:blipFill>
          <a:blip r:embed="rId5">
            <a:alphaModFix/>
          </a:blip>
          <a:stretch>
            <a:fillRect/>
          </a:stretch>
        </p:blipFill>
        <p:spPr>
          <a:xfrm>
            <a:off x="7024751" y="0"/>
            <a:ext cx="2119250" cy="2119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44"/>
          <p:cNvPicPr preferRelativeResize="0"/>
          <p:nvPr/>
        </p:nvPicPr>
        <p:blipFill rotWithShape="1">
          <a:blip r:embed="rId3">
            <a:alphaModFix/>
          </a:blip>
          <a:srcRect b="-1910" l="0" r="0" t="1910"/>
          <a:stretch/>
        </p:blipFill>
        <p:spPr>
          <a:xfrm>
            <a:off x="5493762" y="0"/>
            <a:ext cx="3650226" cy="5143500"/>
          </a:xfrm>
          <a:prstGeom prst="rect">
            <a:avLst/>
          </a:prstGeom>
          <a:noFill/>
          <a:ln>
            <a:noFill/>
          </a:ln>
        </p:spPr>
      </p:pic>
      <p:pic>
        <p:nvPicPr>
          <p:cNvPr id="292" name="Google Shape;292;p44"/>
          <p:cNvPicPr preferRelativeResize="0"/>
          <p:nvPr/>
        </p:nvPicPr>
        <p:blipFill>
          <a:blip r:embed="rId4">
            <a:alphaModFix/>
          </a:blip>
          <a:stretch>
            <a:fillRect/>
          </a:stretch>
        </p:blipFill>
        <p:spPr>
          <a:xfrm>
            <a:off x="213775" y="1477025"/>
            <a:ext cx="5518950" cy="3114075"/>
          </a:xfrm>
          <a:prstGeom prst="rect">
            <a:avLst/>
          </a:prstGeom>
          <a:noFill/>
          <a:ln>
            <a:noFill/>
          </a:ln>
        </p:spPr>
      </p:pic>
      <p:sp>
        <p:nvSpPr>
          <p:cNvPr id="293" name="Google Shape;293;p44"/>
          <p:cNvSpPr txBox="1"/>
          <p:nvPr>
            <p:ph type="title"/>
          </p:nvPr>
        </p:nvSpPr>
        <p:spPr>
          <a:xfrm>
            <a:off x="142700" y="371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fr" sz="3050">
                <a:highlight>
                  <a:srgbClr val="FFFFFF"/>
                </a:highlight>
                <a:latin typeface="Roboto"/>
                <a:ea typeface="Roboto"/>
                <a:cs typeface="Roboto"/>
                <a:sym typeface="Roboto"/>
              </a:rPr>
              <a:t>T5: Text-To-Text Transfer Transformer</a:t>
            </a:r>
            <a:endParaRPr sz="4220"/>
          </a:p>
        </p:txBody>
      </p:sp>
      <p:sp>
        <p:nvSpPr>
          <p:cNvPr id="294" name="Google Shape;294;p44"/>
          <p:cNvSpPr txBox="1"/>
          <p:nvPr/>
        </p:nvSpPr>
        <p:spPr>
          <a:xfrm>
            <a:off x="4443800" y="47742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fr" sz="1200">
                <a:solidFill>
                  <a:srgbClr val="05192D"/>
                </a:solidFill>
                <a:highlight>
                  <a:srgbClr val="FFFFFF"/>
                </a:highlight>
              </a:rPr>
              <a:t>The Transformer model architecture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5"/>
          <p:cNvSpPr txBox="1"/>
          <p:nvPr>
            <p:ph type="title"/>
          </p:nvPr>
        </p:nvSpPr>
        <p:spPr>
          <a:xfrm>
            <a:off x="623400" y="260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Partie code avec le modele t5_base api</a:t>
            </a:r>
            <a:endParaRPr/>
          </a:p>
        </p:txBody>
      </p:sp>
      <p:sp>
        <p:nvSpPr>
          <p:cNvPr id="300" name="Google Shape;300;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1" name="Google Shape;301;p45"/>
          <p:cNvPicPr preferRelativeResize="0"/>
          <p:nvPr/>
        </p:nvPicPr>
        <p:blipFill>
          <a:blip r:embed="rId3">
            <a:alphaModFix/>
          </a:blip>
          <a:stretch>
            <a:fillRect/>
          </a:stretch>
        </p:blipFill>
        <p:spPr>
          <a:xfrm>
            <a:off x="0" y="780225"/>
            <a:ext cx="9143999" cy="4277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Resume Genere</a:t>
            </a:r>
            <a:endParaRPr/>
          </a:p>
        </p:txBody>
      </p:sp>
      <p:sp>
        <p:nvSpPr>
          <p:cNvPr id="307" name="Google Shape;307;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8" name="Google Shape;308;p46"/>
          <p:cNvPicPr preferRelativeResize="0"/>
          <p:nvPr/>
        </p:nvPicPr>
        <p:blipFill>
          <a:blip r:embed="rId3">
            <a:alphaModFix/>
          </a:blip>
          <a:stretch>
            <a:fillRect/>
          </a:stretch>
        </p:blipFill>
        <p:spPr>
          <a:xfrm>
            <a:off x="0" y="1264685"/>
            <a:ext cx="9144001" cy="319198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60074"/>
              </a:lnSpc>
              <a:spcBef>
                <a:spcPts val="0"/>
              </a:spcBef>
              <a:spcAft>
                <a:spcPts val="0"/>
              </a:spcAft>
              <a:buClr>
                <a:schemeClr val="dk1"/>
              </a:buClr>
              <a:buSzPct val="53513"/>
              <a:buFont typeface="Arial"/>
              <a:buNone/>
            </a:pPr>
            <a:r>
              <a:rPr b="1" lang="fr" sz="2055">
                <a:solidFill>
                  <a:srgbClr val="FF0000"/>
                </a:solidFill>
                <a:latin typeface="Poppins"/>
                <a:ea typeface="Poppins"/>
                <a:cs typeface="Poppins"/>
                <a:sym typeface="Poppins"/>
              </a:rPr>
              <a:t>L</a:t>
            </a:r>
            <a:r>
              <a:rPr b="1" lang="fr" sz="1755">
                <a:solidFill>
                  <a:srgbClr val="FF0000"/>
                </a:solidFill>
                <a:latin typeface="Poppins"/>
                <a:ea typeface="Poppins"/>
                <a:cs typeface="Poppins"/>
                <a:sym typeface="Poppins"/>
              </a:rPr>
              <a:t>es résultats de l'évaluation ROUGE </a:t>
            </a:r>
            <a:endParaRPr b="1" sz="3355">
              <a:solidFill>
                <a:srgbClr val="FF0000"/>
              </a:solidFill>
            </a:endParaRPr>
          </a:p>
        </p:txBody>
      </p:sp>
      <p:sp>
        <p:nvSpPr>
          <p:cNvPr id="314" name="Google Shape;314;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lnSpc>
                <a:spcPct val="160074"/>
              </a:lnSpc>
              <a:spcBef>
                <a:spcPts val="0"/>
              </a:spcBef>
              <a:spcAft>
                <a:spcPts val="0"/>
              </a:spcAft>
              <a:buClr>
                <a:schemeClr val="dk1"/>
              </a:buClr>
              <a:buFont typeface="Arial"/>
              <a:buNone/>
            </a:pPr>
            <a:r>
              <a:rPr b="1" lang="fr" sz="1500">
                <a:solidFill>
                  <a:srgbClr val="545454"/>
                </a:solidFill>
                <a:latin typeface="Poppins"/>
                <a:ea typeface="Poppins"/>
                <a:cs typeface="Poppins"/>
                <a:sym typeface="Poppins"/>
              </a:rPr>
              <a:t>L</a:t>
            </a:r>
            <a:r>
              <a:rPr b="1" lang="fr" sz="1200">
                <a:solidFill>
                  <a:srgbClr val="545454"/>
                </a:solidFill>
                <a:latin typeface="Poppins"/>
                <a:ea typeface="Poppins"/>
                <a:cs typeface="Poppins"/>
                <a:sym typeface="Poppins"/>
              </a:rPr>
              <a:t>es résultats de l'évaluation ROUGE ont fourni des scores moyens pour chaque métrique. Par exemple :</a:t>
            </a:r>
            <a:endParaRPr sz="300">
              <a:solidFill>
                <a:schemeClr val="dk1"/>
              </a:solidFill>
            </a:endParaRPr>
          </a:p>
          <a:p>
            <a:pPr indent="-152400" lvl="1" marL="355600" rtl="0" algn="just">
              <a:lnSpc>
                <a:spcPct val="160074"/>
              </a:lnSpc>
              <a:spcBef>
                <a:spcPts val="0"/>
              </a:spcBef>
              <a:spcAft>
                <a:spcPts val="0"/>
              </a:spcAft>
              <a:buClr>
                <a:srgbClr val="545454"/>
              </a:buClr>
              <a:buSzPts val="1200"/>
              <a:buChar char="•"/>
            </a:pPr>
            <a:r>
              <a:rPr b="1" lang="fr" sz="1200">
                <a:solidFill>
                  <a:srgbClr val="545454"/>
                </a:solidFill>
                <a:latin typeface="Poppins"/>
                <a:ea typeface="Poppins"/>
                <a:cs typeface="Poppins"/>
                <a:sym typeface="Poppins"/>
              </a:rPr>
              <a:t>ROUGE-1 : Environ 17.10% de similarité entre les mots individuels des résumés générés et ceux de référence.</a:t>
            </a:r>
            <a:endParaRPr sz="300">
              <a:solidFill>
                <a:schemeClr val="dk1"/>
              </a:solidFill>
            </a:endParaRPr>
          </a:p>
          <a:p>
            <a:pPr indent="-152400" lvl="1" marL="355600" rtl="0" algn="just">
              <a:lnSpc>
                <a:spcPct val="160074"/>
              </a:lnSpc>
              <a:spcBef>
                <a:spcPts val="0"/>
              </a:spcBef>
              <a:spcAft>
                <a:spcPts val="0"/>
              </a:spcAft>
              <a:buClr>
                <a:srgbClr val="545454"/>
              </a:buClr>
              <a:buSzPts val="1200"/>
              <a:buChar char="•"/>
            </a:pPr>
            <a:r>
              <a:rPr b="1" lang="fr" sz="1200">
                <a:solidFill>
                  <a:srgbClr val="545454"/>
                </a:solidFill>
                <a:latin typeface="Poppins"/>
                <a:ea typeface="Poppins"/>
                <a:cs typeface="Poppins"/>
                <a:sym typeface="Poppins"/>
              </a:rPr>
              <a:t>ROUGE-2 : Environ 5.55% de similarité entre les paires de mots consécutifs.</a:t>
            </a:r>
            <a:endParaRPr sz="300">
              <a:solidFill>
                <a:schemeClr val="dk1"/>
              </a:solidFill>
            </a:endParaRPr>
          </a:p>
          <a:p>
            <a:pPr indent="-152400" lvl="1" marL="355600" rtl="0" algn="just">
              <a:lnSpc>
                <a:spcPct val="160074"/>
              </a:lnSpc>
              <a:spcBef>
                <a:spcPts val="0"/>
              </a:spcBef>
              <a:spcAft>
                <a:spcPts val="0"/>
              </a:spcAft>
              <a:buClr>
                <a:srgbClr val="545454"/>
              </a:buClr>
              <a:buSzPts val="1200"/>
              <a:buChar char="•"/>
            </a:pPr>
            <a:r>
              <a:rPr b="1" lang="fr" sz="1200">
                <a:solidFill>
                  <a:srgbClr val="545454"/>
                </a:solidFill>
                <a:latin typeface="Poppins"/>
                <a:ea typeface="Poppins"/>
                <a:cs typeface="Poppins"/>
                <a:sym typeface="Poppins"/>
              </a:rPr>
              <a:t>ROUGE-L : Environ 15.9% de similarité en tenant compte de la plus longue séquence de mots commune.</a:t>
            </a:r>
            <a:endParaRPr sz="300">
              <a:solidFill>
                <a:schemeClr val="dk1"/>
              </a:solidFill>
            </a:endParaRPr>
          </a:p>
          <a:p>
            <a:pPr indent="0" lvl="0" marL="0" rtl="0" algn="l">
              <a:lnSpc>
                <a:spcPct val="124398"/>
              </a:lnSpc>
              <a:spcBef>
                <a:spcPts val="0"/>
              </a:spcBef>
              <a:spcAft>
                <a:spcPts val="0"/>
              </a:spcAft>
              <a:buClr>
                <a:schemeClr val="dk1"/>
              </a:buClr>
              <a:buFont typeface="Arial"/>
              <a:buNone/>
            </a:pPr>
            <a:r>
              <a:t/>
            </a:r>
            <a:endParaRPr b="1" sz="1600">
              <a:solidFill>
                <a:srgbClr val="545454"/>
              </a:solidFill>
              <a:latin typeface="Poppins"/>
              <a:ea typeface="Poppins"/>
              <a:cs typeface="Poppins"/>
              <a:sym typeface="Poppins"/>
            </a:endParaRPr>
          </a:p>
          <a:p>
            <a:pPr indent="0" lvl="0" marL="0" rtl="0" algn="l">
              <a:spcBef>
                <a:spcPts val="0"/>
              </a:spcBef>
              <a:spcAft>
                <a:spcPts val="1200"/>
              </a:spcAft>
              <a:buNone/>
            </a:pPr>
            <a:r>
              <a:t/>
            </a:r>
            <a:endParaRPr/>
          </a:p>
        </p:txBody>
      </p:sp>
      <p:pic>
        <p:nvPicPr>
          <p:cNvPr id="315" name="Google Shape;315;p47"/>
          <p:cNvPicPr preferRelativeResize="0"/>
          <p:nvPr/>
        </p:nvPicPr>
        <p:blipFill>
          <a:blip r:embed="rId3">
            <a:alphaModFix/>
          </a:blip>
          <a:stretch>
            <a:fillRect/>
          </a:stretch>
        </p:blipFill>
        <p:spPr>
          <a:xfrm>
            <a:off x="1288232" y="3484975"/>
            <a:ext cx="5319150" cy="983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fr"/>
              <a:t>Le modèle le plus performant (Evaluation)</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321" name="Google Shape;321;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b="1" lang="fr" sz="1490"/>
              <a:t>Bert</a:t>
            </a:r>
            <a:endParaRPr b="1" sz="1490"/>
          </a:p>
          <a:p>
            <a:pPr indent="0" lvl="0" marL="0" rtl="0" algn="l">
              <a:lnSpc>
                <a:spcPct val="95000"/>
              </a:lnSpc>
              <a:spcBef>
                <a:spcPts val="1200"/>
              </a:spcBef>
              <a:spcAft>
                <a:spcPts val="0"/>
              </a:spcAft>
              <a:buSzPts val="605"/>
              <a:buNone/>
            </a:pPr>
            <a:r>
              <a:t/>
            </a:r>
            <a:endParaRPr sz="1490"/>
          </a:p>
          <a:p>
            <a:pPr indent="0" lvl="0" marL="0" rtl="0" algn="l">
              <a:lnSpc>
                <a:spcPct val="95000"/>
              </a:lnSpc>
              <a:spcBef>
                <a:spcPts val="1200"/>
              </a:spcBef>
              <a:spcAft>
                <a:spcPts val="0"/>
              </a:spcAft>
              <a:buSzPts val="605"/>
              <a:buNone/>
            </a:pPr>
            <a:r>
              <a:t/>
            </a:r>
            <a:endParaRPr sz="1490"/>
          </a:p>
          <a:p>
            <a:pPr indent="0" lvl="0" marL="0" rtl="0" algn="l">
              <a:lnSpc>
                <a:spcPct val="95000"/>
              </a:lnSpc>
              <a:spcBef>
                <a:spcPts val="1200"/>
              </a:spcBef>
              <a:spcAft>
                <a:spcPts val="0"/>
              </a:spcAft>
              <a:buSzPts val="605"/>
              <a:buNone/>
            </a:pPr>
            <a:r>
              <a:t/>
            </a:r>
            <a:endParaRPr sz="1490"/>
          </a:p>
          <a:p>
            <a:pPr indent="0" lvl="0" marL="0" rtl="0" algn="l">
              <a:lnSpc>
                <a:spcPct val="95000"/>
              </a:lnSpc>
              <a:spcBef>
                <a:spcPts val="1200"/>
              </a:spcBef>
              <a:spcAft>
                <a:spcPts val="0"/>
              </a:spcAft>
              <a:buSzPts val="605"/>
              <a:buNone/>
            </a:pPr>
            <a:r>
              <a:rPr b="1" lang="fr" sz="1490"/>
              <a:t>T5</a:t>
            </a:r>
            <a:endParaRPr b="1" sz="1490"/>
          </a:p>
          <a:p>
            <a:pPr indent="0" lvl="0" marL="0" rtl="0" algn="l">
              <a:lnSpc>
                <a:spcPct val="95000"/>
              </a:lnSpc>
              <a:spcBef>
                <a:spcPts val="1200"/>
              </a:spcBef>
              <a:spcAft>
                <a:spcPts val="0"/>
              </a:spcAft>
              <a:buSzPts val="605"/>
              <a:buNone/>
            </a:pPr>
            <a:r>
              <a:t/>
            </a:r>
            <a:endParaRPr sz="1490"/>
          </a:p>
          <a:p>
            <a:pPr indent="0" lvl="0" marL="0" rtl="0" algn="l">
              <a:lnSpc>
                <a:spcPct val="95000"/>
              </a:lnSpc>
              <a:spcBef>
                <a:spcPts val="1200"/>
              </a:spcBef>
              <a:spcAft>
                <a:spcPts val="0"/>
              </a:spcAft>
              <a:buSzPts val="605"/>
              <a:buNone/>
            </a:pPr>
            <a:r>
              <a:t/>
            </a:r>
            <a:endParaRPr sz="1490"/>
          </a:p>
          <a:p>
            <a:pPr indent="0" lvl="0" marL="0" rtl="0" algn="l">
              <a:lnSpc>
                <a:spcPct val="95000"/>
              </a:lnSpc>
              <a:spcBef>
                <a:spcPts val="1200"/>
              </a:spcBef>
              <a:spcAft>
                <a:spcPts val="0"/>
              </a:spcAft>
              <a:buSzPts val="605"/>
              <a:buNone/>
            </a:pPr>
            <a:r>
              <a:t/>
            </a:r>
            <a:endParaRPr b="1" sz="1490"/>
          </a:p>
          <a:p>
            <a:pPr indent="0" lvl="0" marL="0" rtl="0" algn="l">
              <a:lnSpc>
                <a:spcPct val="95000"/>
              </a:lnSpc>
              <a:spcBef>
                <a:spcPts val="1200"/>
              </a:spcBef>
              <a:spcAft>
                <a:spcPts val="0"/>
              </a:spcAft>
              <a:buSzPts val="605"/>
              <a:buNone/>
            </a:pPr>
            <a:r>
              <a:rPr b="1" lang="fr" sz="1490"/>
              <a:t>Pegasus   </a:t>
            </a:r>
            <a:endParaRPr b="1" sz="1490"/>
          </a:p>
          <a:p>
            <a:pPr indent="0" lvl="0" marL="0" rtl="0" algn="l">
              <a:lnSpc>
                <a:spcPct val="95000"/>
              </a:lnSpc>
              <a:spcBef>
                <a:spcPts val="1200"/>
              </a:spcBef>
              <a:spcAft>
                <a:spcPts val="0"/>
              </a:spcAft>
              <a:buSzPts val="605"/>
              <a:buNone/>
            </a:pPr>
            <a:r>
              <a:t/>
            </a:r>
            <a:endParaRPr sz="1490"/>
          </a:p>
          <a:p>
            <a:pPr indent="0" lvl="0" marL="0" rtl="0" algn="l">
              <a:lnSpc>
                <a:spcPct val="95000"/>
              </a:lnSpc>
              <a:spcBef>
                <a:spcPts val="1200"/>
              </a:spcBef>
              <a:spcAft>
                <a:spcPts val="1200"/>
              </a:spcAft>
              <a:buSzPts val="605"/>
              <a:buNone/>
            </a:pPr>
            <a:r>
              <a:t/>
            </a:r>
            <a:endParaRPr sz="1490"/>
          </a:p>
        </p:txBody>
      </p:sp>
      <p:pic>
        <p:nvPicPr>
          <p:cNvPr id="322" name="Google Shape;322;p48"/>
          <p:cNvPicPr preferRelativeResize="0"/>
          <p:nvPr/>
        </p:nvPicPr>
        <p:blipFill>
          <a:blip r:embed="rId3">
            <a:alphaModFix/>
          </a:blip>
          <a:stretch>
            <a:fillRect/>
          </a:stretch>
        </p:blipFill>
        <p:spPr>
          <a:xfrm>
            <a:off x="1912432" y="2443525"/>
            <a:ext cx="5319150" cy="983375"/>
          </a:xfrm>
          <a:prstGeom prst="rect">
            <a:avLst/>
          </a:prstGeom>
          <a:noFill/>
          <a:ln>
            <a:noFill/>
          </a:ln>
        </p:spPr>
      </p:pic>
      <p:pic>
        <p:nvPicPr>
          <p:cNvPr id="323" name="Google Shape;323;p48"/>
          <p:cNvPicPr preferRelativeResize="0"/>
          <p:nvPr/>
        </p:nvPicPr>
        <p:blipFill>
          <a:blip r:embed="rId4">
            <a:alphaModFix/>
          </a:blip>
          <a:stretch>
            <a:fillRect/>
          </a:stretch>
        </p:blipFill>
        <p:spPr>
          <a:xfrm>
            <a:off x="2122600" y="3758775"/>
            <a:ext cx="4202725" cy="983375"/>
          </a:xfrm>
          <a:prstGeom prst="rect">
            <a:avLst/>
          </a:prstGeom>
          <a:noFill/>
          <a:ln>
            <a:noFill/>
          </a:ln>
        </p:spPr>
      </p:pic>
      <p:pic>
        <p:nvPicPr>
          <p:cNvPr id="324" name="Google Shape;324;p48"/>
          <p:cNvPicPr preferRelativeResize="0"/>
          <p:nvPr/>
        </p:nvPicPr>
        <p:blipFill>
          <a:blip r:embed="rId5">
            <a:alphaModFix/>
          </a:blip>
          <a:stretch>
            <a:fillRect/>
          </a:stretch>
        </p:blipFill>
        <p:spPr>
          <a:xfrm>
            <a:off x="1342250" y="1152475"/>
            <a:ext cx="7219950" cy="742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Question</a:t>
            </a:r>
            <a:endParaRPr/>
          </a:p>
        </p:txBody>
      </p:sp>
      <p:sp>
        <p:nvSpPr>
          <p:cNvPr id="330" name="Google Shape;330;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b="1" lang="fr" sz="2050">
                <a:solidFill>
                  <a:schemeClr val="dk1"/>
                </a:solidFill>
                <a:highlight>
                  <a:srgbClr val="F7F7F7"/>
                </a:highlight>
                <a:latin typeface="Roboto"/>
                <a:ea typeface="Roboto"/>
                <a:cs typeface="Roboto"/>
                <a:sym typeface="Roboto"/>
              </a:rPr>
              <a:t>Quelle est la meilleure approche pour générer des résumés dans la langue cible : utiliser la traduction avec un modèle pré-entraîné ou effectuer un fine-tuning sur des données dans la langue cible ?</a:t>
            </a:r>
            <a:endParaRPr b="1" sz="2050">
              <a:solidFill>
                <a:schemeClr val="dk1"/>
              </a:solidFill>
              <a:highlight>
                <a:srgbClr val="F7F7F7"/>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b="1" sz="2050">
              <a:solidFill>
                <a:schemeClr val="dk1"/>
              </a:solidFill>
              <a:highlight>
                <a:srgbClr val="F7F7F7"/>
              </a:highlight>
              <a:latin typeface="Roboto"/>
              <a:ea typeface="Roboto"/>
              <a:cs typeface="Roboto"/>
              <a:sym typeface="Roboto"/>
            </a:endParaRPr>
          </a:p>
          <a:p>
            <a:pPr indent="0" lvl="0" marL="0" rtl="0" algn="l">
              <a:spcBef>
                <a:spcPts val="0"/>
              </a:spcBef>
              <a:spcAft>
                <a:spcPts val="1200"/>
              </a:spcAft>
              <a:buNone/>
            </a:pPr>
            <a:r>
              <a:t/>
            </a:r>
            <a:endParaRPr/>
          </a:p>
        </p:txBody>
      </p:sp>
      <p:pic>
        <p:nvPicPr>
          <p:cNvPr id="331" name="Google Shape;331;p49"/>
          <p:cNvPicPr preferRelativeResize="0"/>
          <p:nvPr/>
        </p:nvPicPr>
        <p:blipFill>
          <a:blip r:embed="rId3">
            <a:alphaModFix/>
          </a:blip>
          <a:stretch>
            <a:fillRect/>
          </a:stretch>
        </p:blipFill>
        <p:spPr>
          <a:xfrm>
            <a:off x="4471954" y="2637750"/>
            <a:ext cx="4360346" cy="2271300"/>
          </a:xfrm>
          <a:prstGeom prst="rect">
            <a:avLst/>
          </a:prstGeom>
          <a:noFill/>
          <a:ln>
            <a:noFill/>
          </a:ln>
        </p:spPr>
      </p:pic>
      <p:pic>
        <p:nvPicPr>
          <p:cNvPr id="332" name="Google Shape;332;p49"/>
          <p:cNvPicPr preferRelativeResize="0"/>
          <p:nvPr/>
        </p:nvPicPr>
        <p:blipFill>
          <a:blip r:embed="rId4">
            <a:alphaModFix/>
          </a:blip>
          <a:stretch>
            <a:fillRect/>
          </a:stretch>
        </p:blipFill>
        <p:spPr>
          <a:xfrm>
            <a:off x="194650" y="2637750"/>
            <a:ext cx="4219049" cy="2271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0"/>
          <p:cNvSpPr txBox="1"/>
          <p:nvPr>
            <p:ph idx="1" type="body"/>
          </p:nvPr>
        </p:nvSpPr>
        <p:spPr>
          <a:xfrm>
            <a:off x="217913" y="7372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sz="1500"/>
              <a:t>Le processus de fine-tuning permet d'adapter le modèle T5 aux spécificités de la tâche de summarization, améliorant ainsi sa capacité à produire des résumés pertinents et de qualité.</a:t>
            </a:r>
            <a:endParaRPr sz="1500"/>
          </a:p>
        </p:txBody>
      </p:sp>
      <p:sp>
        <p:nvSpPr>
          <p:cNvPr id="338" name="Google Shape;338;p50"/>
          <p:cNvSpPr txBox="1"/>
          <p:nvPr>
            <p:ph type="title"/>
          </p:nvPr>
        </p:nvSpPr>
        <p:spPr>
          <a:xfrm>
            <a:off x="3380600" y="164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Fine Tuning</a:t>
            </a:r>
            <a:endParaRPr/>
          </a:p>
        </p:txBody>
      </p:sp>
      <p:pic>
        <p:nvPicPr>
          <p:cNvPr id="339" name="Google Shape;339;p50"/>
          <p:cNvPicPr preferRelativeResize="0"/>
          <p:nvPr/>
        </p:nvPicPr>
        <p:blipFill>
          <a:blip r:embed="rId3">
            <a:alphaModFix/>
          </a:blip>
          <a:stretch>
            <a:fillRect/>
          </a:stretch>
        </p:blipFill>
        <p:spPr>
          <a:xfrm>
            <a:off x="389361" y="1348775"/>
            <a:ext cx="8520601" cy="3861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1"/>
          <p:cNvSpPr txBox="1"/>
          <p:nvPr>
            <p:ph type="title"/>
          </p:nvPr>
        </p:nvSpPr>
        <p:spPr>
          <a:xfrm>
            <a:off x="1367400" y="23635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7826"/>
              </a:lnSpc>
              <a:spcBef>
                <a:spcPts val="2900"/>
              </a:spcBef>
              <a:spcAft>
                <a:spcPts val="0"/>
              </a:spcAft>
              <a:buClr>
                <a:schemeClr val="dk1"/>
              </a:buClr>
              <a:buSzPct val="61111"/>
              <a:buFont typeface="Arial"/>
              <a:buNone/>
            </a:pPr>
            <a:r>
              <a:rPr b="1" lang="fr" sz="1800">
                <a:solidFill>
                  <a:srgbClr val="242424"/>
                </a:solidFill>
                <a:highlight>
                  <a:srgbClr val="FFFFFF"/>
                </a:highlight>
              </a:rPr>
              <a:t>Model training</a:t>
            </a:r>
            <a:endParaRPr b="1" sz="1800">
              <a:solidFill>
                <a:srgbClr val="242424"/>
              </a:solidFill>
              <a:highlight>
                <a:srgbClr val="FFFFFF"/>
              </a:highlight>
            </a:endParaRPr>
          </a:p>
          <a:p>
            <a:pPr indent="0" lvl="0" marL="0" rtl="0" algn="l">
              <a:spcBef>
                <a:spcPts val="0"/>
              </a:spcBef>
              <a:spcAft>
                <a:spcPts val="0"/>
              </a:spcAft>
              <a:buNone/>
            </a:pPr>
            <a:r>
              <a:t/>
            </a:r>
            <a:endParaRPr/>
          </a:p>
        </p:txBody>
      </p:sp>
      <p:sp>
        <p:nvSpPr>
          <p:cNvPr id="345" name="Google Shape;345;p51"/>
          <p:cNvSpPr txBox="1"/>
          <p:nvPr>
            <p:ph idx="1" type="body"/>
          </p:nvPr>
        </p:nvSpPr>
        <p:spPr>
          <a:xfrm>
            <a:off x="1043425" y="882700"/>
            <a:ext cx="8520600" cy="3416400"/>
          </a:xfrm>
          <a:prstGeom prst="rect">
            <a:avLst/>
          </a:prstGeom>
        </p:spPr>
        <p:txBody>
          <a:bodyPr anchorCtr="0" anchor="t" bIns="91425" lIns="91425" spcFirstLastPara="1" rIns="91425" wrap="square" tIns="91425">
            <a:normAutofit fontScale="40000" lnSpcReduction="10000"/>
          </a:bodyPr>
          <a:lstStyle/>
          <a:p>
            <a:pPr indent="0" lvl="0" marL="0" rtl="0" algn="l">
              <a:lnSpc>
                <a:spcPct val="218181"/>
              </a:lnSpc>
              <a:spcBef>
                <a:spcPts val="1700"/>
              </a:spcBef>
              <a:spcAft>
                <a:spcPts val="0"/>
              </a:spcAft>
              <a:buNone/>
            </a:pPr>
            <a:r>
              <a:rPr lang="fr" sz="2763">
                <a:solidFill>
                  <a:srgbClr val="242424"/>
                </a:solidFill>
                <a:highlight>
                  <a:srgbClr val="FFFFFF"/>
                </a:highlight>
                <a:latin typeface="Georgia"/>
                <a:ea typeface="Georgia"/>
                <a:cs typeface="Georgia"/>
                <a:sym typeface="Georgia"/>
              </a:rPr>
              <a:t>Quelques étapes importantes du fine-tuning </a:t>
            </a:r>
            <a:endParaRPr sz="2763">
              <a:solidFill>
                <a:srgbClr val="242424"/>
              </a:solidFill>
              <a:highlight>
                <a:srgbClr val="FFFFFF"/>
              </a:highlight>
              <a:latin typeface="Georgia"/>
              <a:ea typeface="Georgia"/>
              <a:cs typeface="Georgia"/>
              <a:sym typeface="Georgia"/>
            </a:endParaRPr>
          </a:p>
          <a:p>
            <a:pPr indent="-289560" lvl="0" marL="457200" rtl="0" algn="l">
              <a:lnSpc>
                <a:spcPct val="218181"/>
              </a:lnSpc>
              <a:spcBef>
                <a:spcPts val="1700"/>
              </a:spcBef>
              <a:spcAft>
                <a:spcPts val="0"/>
              </a:spcAft>
              <a:buClr>
                <a:srgbClr val="242424"/>
              </a:buClr>
              <a:buSzPct val="100000"/>
              <a:buFont typeface="Georgia"/>
              <a:buAutoNum type="arabicPeriod"/>
            </a:pPr>
            <a:r>
              <a:rPr b="1" lang="fr" sz="2400">
                <a:solidFill>
                  <a:srgbClr val="242424"/>
                </a:solidFill>
                <a:highlight>
                  <a:srgbClr val="FFFFFF"/>
                </a:highlight>
                <a:latin typeface="Georgia"/>
                <a:ea typeface="Georgia"/>
                <a:cs typeface="Georgia"/>
                <a:sym typeface="Georgia"/>
              </a:rPr>
              <a:t>Sélectionner un modèle pré-entraîné </a:t>
            </a:r>
            <a:endParaRPr b="1" sz="2400">
              <a:solidFill>
                <a:srgbClr val="242424"/>
              </a:solidFill>
              <a:highlight>
                <a:srgbClr val="FFFFFF"/>
              </a:highlight>
              <a:latin typeface="Georgia"/>
              <a:ea typeface="Georgia"/>
              <a:cs typeface="Georgia"/>
              <a:sym typeface="Georgia"/>
            </a:endParaRPr>
          </a:p>
          <a:p>
            <a:pPr indent="-289560" lvl="0" marL="457200" rtl="0" algn="l">
              <a:lnSpc>
                <a:spcPct val="218181"/>
              </a:lnSpc>
              <a:spcBef>
                <a:spcPts val="0"/>
              </a:spcBef>
              <a:spcAft>
                <a:spcPts val="0"/>
              </a:spcAft>
              <a:buClr>
                <a:srgbClr val="242424"/>
              </a:buClr>
              <a:buSzPct val="100000"/>
              <a:buFont typeface="Georgia"/>
              <a:buAutoNum type="arabicPeriod"/>
            </a:pPr>
            <a:r>
              <a:rPr b="1" lang="fr" sz="2400">
                <a:solidFill>
                  <a:srgbClr val="242424"/>
                </a:solidFill>
                <a:highlight>
                  <a:srgbClr val="FFFFFF"/>
                </a:highlight>
                <a:latin typeface="Georgia"/>
                <a:ea typeface="Georgia"/>
                <a:cs typeface="Georgia"/>
                <a:sym typeface="Georgia"/>
              </a:rPr>
              <a:t>Préparer les données d'entraînement en les formatant </a:t>
            </a:r>
            <a:endParaRPr b="1" sz="2400">
              <a:solidFill>
                <a:srgbClr val="242424"/>
              </a:solidFill>
              <a:highlight>
                <a:srgbClr val="FFFFFF"/>
              </a:highlight>
              <a:latin typeface="Georgia"/>
              <a:ea typeface="Georgia"/>
              <a:cs typeface="Georgia"/>
              <a:sym typeface="Georgia"/>
            </a:endParaRPr>
          </a:p>
          <a:p>
            <a:pPr indent="-289560" lvl="0" marL="457200" rtl="0" algn="l">
              <a:lnSpc>
                <a:spcPct val="218181"/>
              </a:lnSpc>
              <a:spcBef>
                <a:spcPts val="0"/>
              </a:spcBef>
              <a:spcAft>
                <a:spcPts val="0"/>
              </a:spcAft>
              <a:buClr>
                <a:srgbClr val="242424"/>
              </a:buClr>
              <a:buSzPct val="100000"/>
              <a:buFont typeface="Georgia"/>
              <a:buAutoNum type="arabicPeriod"/>
            </a:pPr>
            <a:r>
              <a:rPr b="1" lang="fr" sz="2400">
                <a:solidFill>
                  <a:srgbClr val="242424"/>
                </a:solidFill>
                <a:highlight>
                  <a:srgbClr val="FFFFFF"/>
                </a:highlight>
                <a:latin typeface="Georgia"/>
                <a:ea typeface="Georgia"/>
                <a:cs typeface="Georgia"/>
                <a:sym typeface="Georgia"/>
              </a:rPr>
              <a:t>dans un format approprié pour le modèle.</a:t>
            </a:r>
            <a:endParaRPr b="1" sz="2400">
              <a:solidFill>
                <a:srgbClr val="242424"/>
              </a:solidFill>
              <a:highlight>
                <a:srgbClr val="FFFFFF"/>
              </a:highlight>
              <a:latin typeface="Georgia"/>
              <a:ea typeface="Georgia"/>
              <a:cs typeface="Georgia"/>
              <a:sym typeface="Georgia"/>
            </a:endParaRPr>
          </a:p>
          <a:p>
            <a:pPr indent="-289560" lvl="0" marL="457200" rtl="0" algn="l">
              <a:lnSpc>
                <a:spcPct val="218181"/>
              </a:lnSpc>
              <a:spcBef>
                <a:spcPts val="0"/>
              </a:spcBef>
              <a:spcAft>
                <a:spcPts val="0"/>
              </a:spcAft>
              <a:buClr>
                <a:srgbClr val="242424"/>
              </a:buClr>
              <a:buSzPct val="100000"/>
              <a:buFont typeface="Georgia"/>
              <a:buAutoNum type="arabicPeriod"/>
            </a:pPr>
            <a:r>
              <a:rPr b="1" lang="fr" sz="2400">
                <a:solidFill>
                  <a:srgbClr val="242424"/>
                </a:solidFill>
                <a:highlight>
                  <a:srgbClr val="FFFFFF"/>
                </a:highlight>
                <a:latin typeface="Georgia"/>
                <a:ea typeface="Georgia"/>
                <a:cs typeface="Georgia"/>
                <a:sym typeface="Georgia"/>
              </a:rPr>
              <a:t>Charger le modèle pré-entraîné :</a:t>
            </a:r>
            <a:endParaRPr b="1" sz="2400">
              <a:solidFill>
                <a:srgbClr val="242424"/>
              </a:solidFill>
              <a:highlight>
                <a:srgbClr val="FFFFFF"/>
              </a:highlight>
              <a:latin typeface="Georgia"/>
              <a:ea typeface="Georgia"/>
              <a:cs typeface="Georgia"/>
              <a:sym typeface="Georgia"/>
            </a:endParaRPr>
          </a:p>
          <a:p>
            <a:pPr indent="-289560" lvl="0" marL="457200" rtl="0" algn="l">
              <a:lnSpc>
                <a:spcPct val="218181"/>
              </a:lnSpc>
              <a:spcBef>
                <a:spcPts val="0"/>
              </a:spcBef>
              <a:spcAft>
                <a:spcPts val="0"/>
              </a:spcAft>
              <a:buClr>
                <a:srgbClr val="242424"/>
              </a:buClr>
              <a:buSzPct val="100000"/>
              <a:buFont typeface="Georgia"/>
              <a:buAutoNum type="arabicPeriod"/>
            </a:pPr>
            <a:r>
              <a:rPr b="1" lang="fr" sz="2400">
                <a:solidFill>
                  <a:srgbClr val="242424"/>
                </a:solidFill>
                <a:highlight>
                  <a:srgbClr val="FFFFFF"/>
                </a:highlight>
                <a:latin typeface="Georgia"/>
                <a:ea typeface="Georgia"/>
                <a:cs typeface="Georgia"/>
                <a:sym typeface="Georgia"/>
              </a:rPr>
              <a:t>Ajouter de nouvelles couches </a:t>
            </a:r>
            <a:endParaRPr b="1" sz="2400">
              <a:solidFill>
                <a:srgbClr val="242424"/>
              </a:solidFill>
              <a:highlight>
                <a:srgbClr val="FFFFFF"/>
              </a:highlight>
              <a:latin typeface="Georgia"/>
              <a:ea typeface="Georgia"/>
              <a:cs typeface="Georgia"/>
              <a:sym typeface="Georgia"/>
            </a:endParaRPr>
          </a:p>
          <a:p>
            <a:pPr indent="-289560" lvl="0" marL="457200" rtl="0" algn="l">
              <a:lnSpc>
                <a:spcPct val="218181"/>
              </a:lnSpc>
              <a:spcBef>
                <a:spcPts val="0"/>
              </a:spcBef>
              <a:spcAft>
                <a:spcPts val="0"/>
              </a:spcAft>
              <a:buClr>
                <a:srgbClr val="242424"/>
              </a:buClr>
              <a:buSzPct val="100000"/>
              <a:buFont typeface="Georgia"/>
              <a:buAutoNum type="arabicPeriod"/>
            </a:pPr>
            <a:r>
              <a:rPr b="1" lang="fr" sz="2400">
                <a:solidFill>
                  <a:srgbClr val="242424"/>
                </a:solidFill>
                <a:highlight>
                  <a:srgbClr val="FFFFFF"/>
                </a:highlight>
                <a:latin typeface="Georgia"/>
                <a:ea typeface="Georgia"/>
                <a:cs typeface="Georgia"/>
                <a:sym typeface="Georgia"/>
              </a:rPr>
              <a:t>Entraîner le modèle </a:t>
            </a:r>
            <a:endParaRPr b="1" sz="2400">
              <a:solidFill>
                <a:srgbClr val="242424"/>
              </a:solidFill>
              <a:highlight>
                <a:srgbClr val="FFFFFF"/>
              </a:highlight>
              <a:latin typeface="Georgia"/>
              <a:ea typeface="Georgia"/>
              <a:cs typeface="Georgia"/>
              <a:sym typeface="Georgia"/>
            </a:endParaRPr>
          </a:p>
          <a:p>
            <a:pPr indent="-289560" lvl="0" marL="457200" rtl="0" algn="l">
              <a:lnSpc>
                <a:spcPct val="218181"/>
              </a:lnSpc>
              <a:spcBef>
                <a:spcPts val="0"/>
              </a:spcBef>
              <a:spcAft>
                <a:spcPts val="0"/>
              </a:spcAft>
              <a:buClr>
                <a:srgbClr val="242424"/>
              </a:buClr>
              <a:buSzPct val="100000"/>
              <a:buFont typeface="Georgia"/>
              <a:buAutoNum type="arabicPeriod"/>
            </a:pPr>
            <a:r>
              <a:rPr b="1" lang="fr" sz="2400">
                <a:solidFill>
                  <a:srgbClr val="242424"/>
                </a:solidFill>
                <a:highlight>
                  <a:srgbClr val="FFFFFF"/>
                </a:highlight>
                <a:latin typeface="Georgia"/>
                <a:ea typeface="Georgia"/>
                <a:cs typeface="Georgia"/>
                <a:sym typeface="Georgia"/>
              </a:rPr>
              <a:t>Valider le modèle </a:t>
            </a:r>
            <a:endParaRPr b="1" sz="2400">
              <a:solidFill>
                <a:srgbClr val="242424"/>
              </a:solidFill>
              <a:highlight>
                <a:srgbClr val="FFFFFF"/>
              </a:highlight>
              <a:latin typeface="Georgia"/>
              <a:ea typeface="Georgia"/>
              <a:cs typeface="Georgia"/>
              <a:sym typeface="Georgia"/>
            </a:endParaRPr>
          </a:p>
          <a:p>
            <a:pPr indent="-289560" lvl="0" marL="457200" rtl="0" algn="l">
              <a:lnSpc>
                <a:spcPct val="218181"/>
              </a:lnSpc>
              <a:spcBef>
                <a:spcPts val="0"/>
              </a:spcBef>
              <a:spcAft>
                <a:spcPts val="0"/>
              </a:spcAft>
              <a:buClr>
                <a:srgbClr val="242424"/>
              </a:buClr>
              <a:buSzPct val="100000"/>
              <a:buFont typeface="Georgia"/>
              <a:buAutoNum type="arabicPeriod"/>
            </a:pPr>
            <a:r>
              <a:rPr b="1" lang="fr" sz="2400">
                <a:solidFill>
                  <a:schemeClr val="dk1"/>
                </a:solidFill>
                <a:highlight>
                  <a:srgbClr val="F7F7F7"/>
                </a:highlight>
                <a:latin typeface="Roboto"/>
                <a:ea typeface="Roboto"/>
                <a:cs typeface="Roboto"/>
                <a:sym typeface="Roboto"/>
              </a:rPr>
              <a:t>Testez le modèle </a:t>
            </a:r>
            <a:endParaRPr b="1" sz="2400">
              <a:solidFill>
                <a:srgbClr val="242424"/>
              </a:solidFill>
              <a:highlight>
                <a:srgbClr val="FFFFFF"/>
              </a:highlight>
              <a:latin typeface="Georgia"/>
              <a:ea typeface="Georgia"/>
              <a:cs typeface="Georgia"/>
              <a:sym typeface="Georgia"/>
            </a:endParaRPr>
          </a:p>
          <a:p>
            <a:pPr indent="0" lvl="0" marL="0" rtl="0" algn="l">
              <a:spcBef>
                <a:spcPts val="0"/>
              </a:spcBef>
              <a:spcAft>
                <a:spcPts val="1200"/>
              </a:spcAft>
              <a:buNone/>
            </a:pPr>
            <a:r>
              <a:t/>
            </a:r>
            <a:endParaRPr/>
          </a:p>
        </p:txBody>
      </p:sp>
      <p:pic>
        <p:nvPicPr>
          <p:cNvPr id="346" name="Google Shape;346;p51"/>
          <p:cNvPicPr preferRelativeResize="0"/>
          <p:nvPr/>
        </p:nvPicPr>
        <p:blipFill rotWithShape="1">
          <a:blip r:embed="rId3">
            <a:alphaModFix/>
          </a:blip>
          <a:srcRect b="0" l="-3513" r="73016" t="0"/>
          <a:stretch/>
        </p:blipFill>
        <p:spPr>
          <a:xfrm>
            <a:off x="6136475" y="0"/>
            <a:ext cx="1609451"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2"/>
          <p:cNvSpPr txBox="1"/>
          <p:nvPr>
            <p:ph type="title"/>
          </p:nvPr>
        </p:nvSpPr>
        <p:spPr>
          <a:xfrm>
            <a:off x="3416350" y="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7826"/>
              </a:lnSpc>
              <a:spcBef>
                <a:spcPts val="2900"/>
              </a:spcBef>
              <a:spcAft>
                <a:spcPts val="0"/>
              </a:spcAft>
              <a:buClr>
                <a:schemeClr val="dk1"/>
              </a:buClr>
              <a:buSzPct val="61111"/>
              <a:buFont typeface="Arial"/>
              <a:buNone/>
            </a:pPr>
            <a:r>
              <a:rPr b="1" lang="fr" sz="1800">
                <a:solidFill>
                  <a:srgbClr val="242424"/>
                </a:solidFill>
                <a:highlight>
                  <a:srgbClr val="FFFFFF"/>
                </a:highlight>
              </a:rPr>
              <a:t>Model training</a:t>
            </a:r>
            <a:endParaRPr b="1" sz="1800">
              <a:solidFill>
                <a:srgbClr val="242424"/>
              </a:solidFill>
              <a:highlight>
                <a:srgbClr val="FFFFFF"/>
              </a:highlight>
            </a:endParaRPr>
          </a:p>
          <a:p>
            <a:pPr indent="0" lvl="0" marL="0" rtl="0" algn="l">
              <a:spcBef>
                <a:spcPts val="0"/>
              </a:spcBef>
              <a:spcAft>
                <a:spcPts val="0"/>
              </a:spcAft>
              <a:buNone/>
            </a:pPr>
            <a:r>
              <a:t/>
            </a:r>
            <a:endParaRPr/>
          </a:p>
        </p:txBody>
      </p:sp>
      <p:pic>
        <p:nvPicPr>
          <p:cNvPr id="352" name="Google Shape;352;p52"/>
          <p:cNvPicPr preferRelativeResize="0"/>
          <p:nvPr/>
        </p:nvPicPr>
        <p:blipFill rotWithShape="1">
          <a:blip r:embed="rId3">
            <a:alphaModFix/>
          </a:blip>
          <a:srcRect b="0" l="-3513" r="73016" t="0"/>
          <a:stretch/>
        </p:blipFill>
        <p:spPr>
          <a:xfrm>
            <a:off x="0" y="0"/>
            <a:ext cx="1609451" cy="5143500"/>
          </a:xfrm>
          <a:prstGeom prst="rect">
            <a:avLst/>
          </a:prstGeom>
          <a:noFill/>
          <a:ln>
            <a:noFill/>
          </a:ln>
        </p:spPr>
      </p:pic>
      <p:pic>
        <p:nvPicPr>
          <p:cNvPr id="353" name="Google Shape;353;p52"/>
          <p:cNvPicPr preferRelativeResize="0"/>
          <p:nvPr/>
        </p:nvPicPr>
        <p:blipFill>
          <a:blip r:embed="rId4">
            <a:alphaModFix/>
          </a:blip>
          <a:stretch>
            <a:fillRect/>
          </a:stretch>
        </p:blipFill>
        <p:spPr>
          <a:xfrm>
            <a:off x="3567875" y="697425"/>
            <a:ext cx="6200775" cy="883775"/>
          </a:xfrm>
          <a:prstGeom prst="rect">
            <a:avLst/>
          </a:prstGeom>
          <a:noFill/>
          <a:ln>
            <a:noFill/>
          </a:ln>
        </p:spPr>
      </p:pic>
      <p:pic>
        <p:nvPicPr>
          <p:cNvPr id="354" name="Google Shape;354;p52"/>
          <p:cNvPicPr preferRelativeResize="0"/>
          <p:nvPr/>
        </p:nvPicPr>
        <p:blipFill>
          <a:blip r:embed="rId5">
            <a:alphaModFix/>
          </a:blip>
          <a:stretch>
            <a:fillRect/>
          </a:stretch>
        </p:blipFill>
        <p:spPr>
          <a:xfrm>
            <a:off x="1676301" y="329425"/>
            <a:ext cx="6181725" cy="781050"/>
          </a:xfrm>
          <a:prstGeom prst="rect">
            <a:avLst/>
          </a:prstGeom>
          <a:noFill/>
          <a:ln>
            <a:noFill/>
          </a:ln>
        </p:spPr>
      </p:pic>
      <p:pic>
        <p:nvPicPr>
          <p:cNvPr id="355" name="Google Shape;355;p52"/>
          <p:cNvPicPr preferRelativeResize="0"/>
          <p:nvPr/>
        </p:nvPicPr>
        <p:blipFill>
          <a:blip r:embed="rId6">
            <a:alphaModFix/>
          </a:blip>
          <a:stretch>
            <a:fillRect/>
          </a:stretch>
        </p:blipFill>
        <p:spPr>
          <a:xfrm>
            <a:off x="1609451" y="1581200"/>
            <a:ext cx="7077075" cy="495300"/>
          </a:xfrm>
          <a:prstGeom prst="rect">
            <a:avLst/>
          </a:prstGeom>
          <a:noFill/>
          <a:ln>
            <a:noFill/>
          </a:ln>
        </p:spPr>
      </p:pic>
      <p:pic>
        <p:nvPicPr>
          <p:cNvPr id="356" name="Google Shape;356;p52"/>
          <p:cNvPicPr preferRelativeResize="0"/>
          <p:nvPr/>
        </p:nvPicPr>
        <p:blipFill>
          <a:blip r:embed="rId7">
            <a:alphaModFix/>
          </a:blip>
          <a:stretch>
            <a:fillRect/>
          </a:stretch>
        </p:blipFill>
        <p:spPr>
          <a:xfrm>
            <a:off x="1767876" y="2314575"/>
            <a:ext cx="5305425" cy="514350"/>
          </a:xfrm>
          <a:prstGeom prst="rect">
            <a:avLst/>
          </a:prstGeom>
          <a:noFill/>
          <a:ln>
            <a:noFill/>
          </a:ln>
        </p:spPr>
      </p:pic>
      <p:pic>
        <p:nvPicPr>
          <p:cNvPr id="357" name="Google Shape;357;p52"/>
          <p:cNvPicPr preferRelativeResize="0"/>
          <p:nvPr/>
        </p:nvPicPr>
        <p:blipFill>
          <a:blip r:embed="rId8">
            <a:alphaModFix/>
          </a:blip>
          <a:stretch>
            <a:fillRect/>
          </a:stretch>
        </p:blipFill>
        <p:spPr>
          <a:xfrm>
            <a:off x="2025875" y="2896850"/>
            <a:ext cx="4099975" cy="2009775"/>
          </a:xfrm>
          <a:prstGeom prst="rect">
            <a:avLst/>
          </a:prstGeom>
          <a:noFill/>
          <a:ln>
            <a:noFill/>
          </a:ln>
        </p:spPr>
      </p:pic>
      <p:pic>
        <p:nvPicPr>
          <p:cNvPr id="358" name="Google Shape;358;p52"/>
          <p:cNvPicPr preferRelativeResize="0"/>
          <p:nvPr/>
        </p:nvPicPr>
        <p:blipFill>
          <a:blip r:embed="rId9">
            <a:alphaModFix/>
          </a:blip>
          <a:stretch>
            <a:fillRect/>
          </a:stretch>
        </p:blipFill>
        <p:spPr>
          <a:xfrm>
            <a:off x="6339550" y="2896850"/>
            <a:ext cx="2674208" cy="2009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3"/>
          <p:cNvSpPr txBox="1"/>
          <p:nvPr>
            <p:ph type="title"/>
          </p:nvPr>
        </p:nvSpPr>
        <p:spPr>
          <a:xfrm>
            <a:off x="216650" y="117625"/>
            <a:ext cx="8520600" cy="839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Evaluation fine tuning with t5-base</a:t>
            </a:r>
            <a:endParaRPr/>
          </a:p>
          <a:p>
            <a:pPr indent="0" lvl="0" marL="0" rtl="0" algn="l">
              <a:spcBef>
                <a:spcPts val="0"/>
              </a:spcBef>
              <a:spcAft>
                <a:spcPts val="0"/>
              </a:spcAft>
              <a:buNone/>
            </a:pPr>
            <a:r>
              <a:rPr lang="fr"/>
              <a:t>i</a:t>
            </a:r>
            <a:r>
              <a:rPr lang="fr" sz="2355"/>
              <a:t>btissam369/t5-base-finetuned-summarize-news-finetuned-xsum</a:t>
            </a:r>
            <a:endParaRPr sz="2355"/>
          </a:p>
        </p:txBody>
      </p:sp>
      <p:sp>
        <p:nvSpPr>
          <p:cNvPr id="364" name="Google Shape;364;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5" name="Google Shape;365;p53"/>
          <p:cNvPicPr preferRelativeResize="0"/>
          <p:nvPr/>
        </p:nvPicPr>
        <p:blipFill>
          <a:blip r:embed="rId3">
            <a:alphaModFix/>
          </a:blip>
          <a:stretch>
            <a:fillRect/>
          </a:stretch>
        </p:blipFill>
        <p:spPr>
          <a:xfrm>
            <a:off x="0" y="1152478"/>
            <a:ext cx="9144001" cy="3936675"/>
          </a:xfrm>
          <a:prstGeom prst="rect">
            <a:avLst/>
          </a:prstGeom>
          <a:noFill/>
          <a:ln>
            <a:noFill/>
          </a:ln>
        </p:spPr>
      </p:pic>
      <p:sp>
        <p:nvSpPr>
          <p:cNvPr id="366" name="Google Shape;366;p53"/>
          <p:cNvSpPr txBox="1"/>
          <p:nvPr/>
        </p:nvSpPr>
        <p:spPr>
          <a:xfrm>
            <a:off x="5027325" y="1689875"/>
            <a:ext cx="354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67" name="Google Shape;367;p53"/>
          <p:cNvSpPr txBox="1"/>
          <p:nvPr/>
        </p:nvSpPr>
        <p:spPr>
          <a:xfrm>
            <a:off x="5396975" y="1996150"/>
            <a:ext cx="300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t>Les métriques ROUGE (Rouge1, Rouge2, Rougel, Rougelsum) semblent également montrer une amélioration progressive, ce qui suggère une meilleure qualité des résumés générés.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225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Introduction</a:t>
            </a:r>
            <a:endParaRPr/>
          </a:p>
        </p:txBody>
      </p:sp>
      <p:sp>
        <p:nvSpPr>
          <p:cNvPr id="146" name="Google Shape;146;p27"/>
          <p:cNvSpPr txBox="1"/>
          <p:nvPr>
            <p:ph idx="1" type="body"/>
          </p:nvPr>
        </p:nvSpPr>
        <p:spPr>
          <a:xfrm>
            <a:off x="311700" y="931150"/>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fr"/>
              <a:t>Définition :</a:t>
            </a:r>
            <a:endParaRPr/>
          </a:p>
          <a:p>
            <a:pPr indent="0" lvl="0" marL="0" rtl="0" algn="l">
              <a:spcBef>
                <a:spcPts val="1200"/>
              </a:spcBef>
              <a:spcAft>
                <a:spcPts val="0"/>
              </a:spcAft>
              <a:buNone/>
            </a:pPr>
            <a:r>
              <a:rPr lang="fr"/>
              <a:t>La summarization de texte (résumé automatique de texte) est le processus de distillation des informations les plus importantes d'un texte afin de produire une version abrégée pour une tâche spécifique et un utilisateur donné.</a:t>
            </a:r>
            <a:endParaRPr/>
          </a:p>
          <a:p>
            <a:pPr indent="0" lvl="0" marL="0" rtl="0" algn="l">
              <a:spcBef>
                <a:spcPts val="1200"/>
              </a:spcBef>
              <a:spcAft>
                <a:spcPts val="0"/>
              </a:spcAft>
              <a:buNone/>
            </a:pPr>
            <a:r>
              <a:rPr lang="fr"/>
              <a:t>Un résumé automatique de texte est une version condensée d'un document textuel, obtenu au moyen de techniques informatiques. La forme la plus connue et la plus visible des condensés de textes est le résumé, représentation abrégée et exacte du contenu d'un document. </a:t>
            </a:r>
            <a:endParaRPr/>
          </a:p>
          <a:p>
            <a:pPr indent="0" lvl="0" marL="0" rtl="0" algn="l">
              <a:spcBef>
                <a:spcPts val="1200"/>
              </a:spcBef>
              <a:spcAft>
                <a:spcPts val="1200"/>
              </a:spcAft>
              <a:buNone/>
            </a:pPr>
            <a:r>
              <a:t/>
            </a:r>
            <a:endParaRPr/>
          </a:p>
        </p:txBody>
      </p:sp>
      <p:pic>
        <p:nvPicPr>
          <p:cNvPr id="147" name="Google Shape;147;p27"/>
          <p:cNvPicPr preferRelativeResize="0"/>
          <p:nvPr/>
        </p:nvPicPr>
        <p:blipFill>
          <a:blip r:embed="rId3">
            <a:alphaModFix/>
          </a:blip>
          <a:stretch>
            <a:fillRect/>
          </a:stretch>
        </p:blipFill>
        <p:spPr>
          <a:xfrm>
            <a:off x="3237150" y="3759200"/>
            <a:ext cx="2307150" cy="13843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4"/>
          <p:cNvSpPr txBox="1"/>
          <p:nvPr>
            <p:ph type="title"/>
          </p:nvPr>
        </p:nvSpPr>
        <p:spPr>
          <a:xfrm>
            <a:off x="311700" y="445025"/>
            <a:ext cx="8520600" cy="572700"/>
          </a:xfrm>
          <a:prstGeom prst="rect">
            <a:avLst/>
          </a:prstGeom>
          <a:ln cap="flat" cmpd="sng" w="9525">
            <a:solidFill>
              <a:srgbClr val="0C57D3"/>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Web Scrapping Aljazeera (</a:t>
            </a:r>
            <a:r>
              <a:rPr lang="fr" u="sng">
                <a:solidFill>
                  <a:srgbClr val="0C57D3"/>
                </a:solidFill>
              </a:rPr>
              <a:t>https://www.aljazeera.net/</a:t>
            </a:r>
            <a:r>
              <a:rPr lang="fr" u="sng"/>
              <a:t>)</a:t>
            </a:r>
            <a:endParaRPr u="sng"/>
          </a:p>
        </p:txBody>
      </p:sp>
      <p:sp>
        <p:nvSpPr>
          <p:cNvPr id="373" name="Google Shape;373;p54"/>
          <p:cNvSpPr txBox="1"/>
          <p:nvPr>
            <p:ph idx="1" type="body"/>
          </p:nvPr>
        </p:nvSpPr>
        <p:spPr>
          <a:xfrm>
            <a:off x="311700" y="1080250"/>
            <a:ext cx="8520600" cy="1571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SzPts val="1018"/>
              <a:buNone/>
            </a:pPr>
            <a:r>
              <a:rPr lang="fr" sz="1400"/>
              <a:t>Dans ce processus de collecte de données, l'objectif était d'extraire des informations du site web Al Jazeera. On extrait  </a:t>
            </a:r>
            <a:r>
              <a:rPr b="1" lang="fr" sz="1400"/>
              <a:t>"url" (URL de l'article), "titre" (titre de l'article), "categorie" (catégorie), "texte" (texte de l'article).</a:t>
            </a:r>
            <a:r>
              <a:rPr lang="fr" sz="1400"/>
              <a:t> Le DataFrame compte 350 entrées et fournit une collection complète de données pour une analyse ou un traitement ultérieur.</a:t>
            </a:r>
            <a:endParaRPr sz="1400"/>
          </a:p>
        </p:txBody>
      </p:sp>
      <p:pic>
        <p:nvPicPr>
          <p:cNvPr id="374" name="Google Shape;374;p54"/>
          <p:cNvPicPr preferRelativeResize="0"/>
          <p:nvPr/>
        </p:nvPicPr>
        <p:blipFill>
          <a:blip r:embed="rId3">
            <a:alphaModFix/>
          </a:blip>
          <a:stretch>
            <a:fillRect/>
          </a:stretch>
        </p:blipFill>
        <p:spPr>
          <a:xfrm>
            <a:off x="0" y="2166625"/>
            <a:ext cx="9071050" cy="2976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80" name="Google Shape;380;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1" name="Google Shape;381;p5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70000"/>
              </a:lnSpc>
              <a:spcBef>
                <a:spcPts val="0"/>
              </a:spcBef>
              <a:spcAft>
                <a:spcPts val="0"/>
              </a:spcAft>
              <a:buClr>
                <a:schemeClr val="dk1"/>
              </a:buClr>
              <a:buSzPts val="1100"/>
              <a:buFont typeface="Arial"/>
              <a:buNone/>
            </a:pPr>
            <a:r>
              <a:rPr lang="fr" sz="1050">
                <a:solidFill>
                  <a:srgbClr val="BB2323"/>
                </a:solidFill>
                <a:highlight>
                  <a:srgbClr val="F7F7F7"/>
                </a:highlight>
                <a:latin typeface="Roboto Mono"/>
                <a:ea typeface="Roboto Mono"/>
                <a:cs typeface="Roboto Mono"/>
                <a:sym typeface="Roboto Mono"/>
              </a:rPr>
              <a:t>UBC-NLP/AraT5v2-base-1024'</a:t>
            </a:r>
            <a:endParaRPr sz="1050">
              <a:solidFill>
                <a:srgbClr val="BB2323"/>
              </a:solidFill>
              <a:highlight>
                <a:srgbClr val="F7F7F7"/>
              </a:highlight>
              <a:latin typeface="Roboto Mono"/>
              <a:ea typeface="Roboto Mono"/>
              <a:cs typeface="Roboto Mono"/>
              <a:sym typeface="Roboto Mono"/>
            </a:endParaRPr>
          </a:p>
          <a:p>
            <a:pPr indent="0" lvl="0" marL="0" rtl="0" algn="l">
              <a:spcBef>
                <a:spcPts val="0"/>
              </a:spcBef>
              <a:spcAft>
                <a:spcPts val="1200"/>
              </a:spcAft>
              <a:buNone/>
            </a:pPr>
            <a:r>
              <a:t/>
            </a:r>
            <a:endParaRPr b="1" sz="2500"/>
          </a:p>
        </p:txBody>
      </p:sp>
      <p:pic>
        <p:nvPicPr>
          <p:cNvPr id="387" name="Google Shape;387;p56"/>
          <p:cNvPicPr preferRelativeResize="0"/>
          <p:nvPr/>
        </p:nvPicPr>
        <p:blipFill>
          <a:blip r:embed="rId3">
            <a:alphaModFix/>
          </a:blip>
          <a:stretch>
            <a:fillRect/>
          </a:stretch>
        </p:blipFill>
        <p:spPr>
          <a:xfrm>
            <a:off x="0" y="1208438"/>
            <a:ext cx="9143999" cy="4015124"/>
          </a:xfrm>
          <a:prstGeom prst="rect">
            <a:avLst/>
          </a:prstGeom>
          <a:noFill/>
          <a:ln>
            <a:noFill/>
          </a:ln>
        </p:spPr>
      </p:pic>
      <p:sp>
        <p:nvSpPr>
          <p:cNvPr id="388" name="Google Shape;388;p56"/>
          <p:cNvSpPr txBox="1"/>
          <p:nvPr/>
        </p:nvSpPr>
        <p:spPr>
          <a:xfrm>
            <a:off x="0" y="0"/>
            <a:ext cx="8765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800">
                <a:solidFill>
                  <a:schemeClr val="dk1"/>
                </a:solidFill>
              </a:rPr>
              <a:t>Evaluation fine tuning with </a:t>
            </a:r>
            <a:r>
              <a:rPr b="1" lang="fr" sz="1450" u="sng">
                <a:solidFill>
                  <a:schemeClr val="hlink"/>
                </a:solidFill>
                <a:highlight>
                  <a:srgbClr val="FFFFFF"/>
                </a:highlight>
                <a:hlinkClick r:id="rId4"/>
              </a:rPr>
              <a:t>UBC-NLP/AraT5v2-base-1024</a:t>
            </a:r>
            <a:r>
              <a:rPr b="1" lang="fr" sz="1450">
                <a:solidFill>
                  <a:srgbClr val="4B5563"/>
                </a:solidFill>
                <a:highlight>
                  <a:srgbClr val="FFFFFF"/>
                </a:highlight>
              </a:rPr>
              <a:t> </a:t>
            </a:r>
            <a:endParaRPr b="1" sz="3000">
              <a:solidFill>
                <a:schemeClr val="dk1"/>
              </a:solidFill>
            </a:endParaRPr>
          </a:p>
          <a:p>
            <a:pPr indent="0" lvl="0" marL="0" rtl="0" algn="l">
              <a:spcBef>
                <a:spcPts val="0"/>
              </a:spcBef>
              <a:spcAft>
                <a:spcPts val="0"/>
              </a:spcAft>
              <a:buNone/>
            </a:pPr>
            <a:r>
              <a:rPr lang="fr" sz="2800">
                <a:solidFill>
                  <a:schemeClr val="dk1"/>
                </a:solidFill>
              </a:rPr>
              <a:t>ibtissam369/AraT5v2-base-1024-finetuned-ALjazeera</a:t>
            </a:r>
            <a:endParaRPr sz="2355">
              <a:solidFill>
                <a:schemeClr val="dk1"/>
              </a:solidFill>
            </a:endParaRPr>
          </a:p>
        </p:txBody>
      </p:sp>
      <p:sp>
        <p:nvSpPr>
          <p:cNvPr id="389" name="Google Shape;389;p56"/>
          <p:cNvSpPr txBox="1"/>
          <p:nvPr/>
        </p:nvSpPr>
        <p:spPr>
          <a:xfrm>
            <a:off x="6346450" y="1939125"/>
            <a:ext cx="2323500" cy="12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950">
                <a:solidFill>
                  <a:schemeClr val="dk1"/>
                </a:solidFill>
                <a:highlight>
                  <a:srgbClr val="F7F7F7"/>
                </a:highlight>
                <a:latin typeface="Roboto"/>
                <a:ea typeface="Roboto"/>
                <a:cs typeface="Roboto"/>
                <a:sym typeface="Roboto"/>
              </a:rPr>
              <a:t>😔out of memory</a:t>
            </a:r>
            <a:endParaRPr b="1" sz="2400">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Conclusion</a:t>
            </a:r>
            <a:endParaRPr/>
          </a:p>
        </p:txBody>
      </p:sp>
      <p:sp>
        <p:nvSpPr>
          <p:cNvPr id="395" name="Google Shape;395;p57"/>
          <p:cNvSpPr txBox="1"/>
          <p:nvPr>
            <p:ph idx="1" type="body"/>
          </p:nvPr>
        </p:nvSpPr>
        <p:spPr>
          <a:xfrm>
            <a:off x="311700" y="1152475"/>
            <a:ext cx="4818900" cy="34164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1200"/>
              </a:spcAft>
              <a:buNone/>
            </a:pPr>
            <a:r>
              <a:rPr lang="fr"/>
              <a:t>En conclusion, les RNN, LLMs offrent des avantages significatifs pour les tâches de résumé grâce à leur capacité à capturer les dépendances contextuelles à long terme et à être adaptés à travers le fine-tuning. Cependant, il reste des défis à relever, tels que la génération de résumés cohérents et la gestion des ressources computationnelles. De plus, l'extension de ces modèles à des langues spécifiques comme le darija nécessite des efforts supplémentaires de collecte de données et de formation.</a:t>
            </a:r>
            <a:endParaRPr/>
          </a:p>
        </p:txBody>
      </p:sp>
      <p:pic>
        <p:nvPicPr>
          <p:cNvPr id="396" name="Google Shape;396;p57"/>
          <p:cNvPicPr preferRelativeResize="0"/>
          <p:nvPr/>
        </p:nvPicPr>
        <p:blipFill>
          <a:blip r:embed="rId3">
            <a:alphaModFix/>
          </a:blip>
          <a:stretch>
            <a:fillRect/>
          </a:stretch>
        </p:blipFill>
        <p:spPr>
          <a:xfrm>
            <a:off x="5666425" y="1265375"/>
            <a:ext cx="2883650" cy="2931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402" name="Google Shape;402;p58"/>
          <p:cNvPicPr preferRelativeResize="0"/>
          <p:nvPr/>
        </p:nvPicPr>
        <p:blipFill rotWithShape="1">
          <a:blip r:embed="rId3">
            <a:alphaModFix/>
          </a:blip>
          <a:srcRect b="38474" l="810" r="-809" t="1669"/>
          <a:stretch/>
        </p:blipFill>
        <p:spPr>
          <a:xfrm>
            <a:off x="0" y="0"/>
            <a:ext cx="9144000" cy="3078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9"/>
          <p:cNvSpPr txBox="1"/>
          <p:nvPr>
            <p:ph type="title"/>
          </p:nvPr>
        </p:nvSpPr>
        <p:spPr>
          <a:xfrm>
            <a:off x="324125" y="2089650"/>
            <a:ext cx="8337600" cy="10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5600">
                <a:latin typeface="Times New Roman"/>
                <a:ea typeface="Times New Roman"/>
                <a:cs typeface="Times New Roman"/>
                <a:sym typeface="Times New Roman"/>
              </a:rPr>
              <a:t>Merci pour votre attention !</a:t>
            </a:r>
            <a:endParaRPr sz="5600">
              <a:latin typeface="Times New Roman"/>
              <a:ea typeface="Times New Roman"/>
              <a:cs typeface="Times New Roman"/>
              <a:sym typeface="Times New Roman"/>
            </a:endParaRPr>
          </a:p>
        </p:txBody>
      </p:sp>
      <p:pic>
        <p:nvPicPr>
          <p:cNvPr id="408" name="Google Shape;408;p59"/>
          <p:cNvPicPr preferRelativeResize="0"/>
          <p:nvPr/>
        </p:nvPicPr>
        <p:blipFill>
          <a:blip r:embed="rId3">
            <a:alphaModFix/>
          </a:blip>
          <a:stretch>
            <a:fillRect/>
          </a:stretch>
        </p:blipFill>
        <p:spPr>
          <a:xfrm>
            <a:off x="3859200" y="13"/>
            <a:ext cx="1425600" cy="1425600"/>
          </a:xfrm>
          <a:prstGeom prst="rect">
            <a:avLst/>
          </a:prstGeom>
          <a:noFill/>
          <a:ln>
            <a:noFill/>
          </a:ln>
        </p:spPr>
      </p:pic>
      <p:pic>
        <p:nvPicPr>
          <p:cNvPr id="409" name="Google Shape;409;p59"/>
          <p:cNvPicPr preferRelativeResize="0"/>
          <p:nvPr/>
        </p:nvPicPr>
        <p:blipFill>
          <a:blip r:embed="rId4">
            <a:alphaModFix/>
          </a:blip>
          <a:stretch>
            <a:fillRect/>
          </a:stretch>
        </p:blipFill>
        <p:spPr>
          <a:xfrm>
            <a:off x="3723413" y="3613950"/>
            <a:ext cx="1697175" cy="1381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3" name="Google Shape;153;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4" name="Google Shape;154;p2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0"/>
            <a:ext cx="8520600" cy="521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Introduction : Avantages de text summarisation</a:t>
            </a:r>
            <a:endParaRPr/>
          </a:p>
        </p:txBody>
      </p:sp>
      <p:pic>
        <p:nvPicPr>
          <p:cNvPr id="160" name="Google Shape;160;p29"/>
          <p:cNvPicPr preferRelativeResize="0"/>
          <p:nvPr/>
        </p:nvPicPr>
        <p:blipFill>
          <a:blip r:embed="rId3">
            <a:alphaModFix/>
          </a:blip>
          <a:stretch>
            <a:fillRect/>
          </a:stretch>
        </p:blipFill>
        <p:spPr>
          <a:xfrm>
            <a:off x="1185775" y="472500"/>
            <a:ext cx="6907575" cy="4624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30"/>
          <p:cNvPicPr preferRelativeResize="0"/>
          <p:nvPr/>
        </p:nvPicPr>
        <p:blipFill>
          <a:blip r:embed="rId3">
            <a:alphaModFix/>
          </a:blip>
          <a:stretch>
            <a:fillRect/>
          </a:stretch>
        </p:blipFill>
        <p:spPr>
          <a:xfrm>
            <a:off x="0" y="174837"/>
            <a:ext cx="9144003" cy="45720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1"/>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Implementation : visite de notre plateforme</a:t>
            </a:r>
            <a:endParaRPr/>
          </a:p>
        </p:txBody>
      </p:sp>
      <p:pic>
        <p:nvPicPr>
          <p:cNvPr id="171" name="Google Shape;171;p31"/>
          <p:cNvPicPr preferRelativeResize="0"/>
          <p:nvPr/>
        </p:nvPicPr>
        <p:blipFill>
          <a:blip r:embed="rId3">
            <a:alphaModFix/>
          </a:blip>
          <a:stretch>
            <a:fillRect/>
          </a:stretch>
        </p:blipFill>
        <p:spPr>
          <a:xfrm>
            <a:off x="502975" y="827050"/>
            <a:ext cx="8138049" cy="41269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2"/>
          <p:cNvSpPr txBox="1"/>
          <p:nvPr>
            <p:ph type="title"/>
          </p:nvPr>
        </p:nvSpPr>
        <p:spPr>
          <a:xfrm>
            <a:off x="311700" y="445025"/>
            <a:ext cx="8520600" cy="572700"/>
          </a:xfrm>
          <a:prstGeom prst="rect">
            <a:avLst/>
          </a:prstGeom>
          <a:ln cap="flat" cmpd="sng" w="9525">
            <a:solidFill>
              <a:srgbClr val="0C57D3"/>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Web Scraping Aljazeera (</a:t>
            </a:r>
            <a:r>
              <a:rPr lang="fr" u="sng">
                <a:solidFill>
                  <a:srgbClr val="0C57D3"/>
                </a:solidFill>
              </a:rPr>
              <a:t>https://www.aljazeera.com/</a:t>
            </a:r>
            <a:r>
              <a:rPr lang="fr"/>
              <a:t>)</a:t>
            </a:r>
            <a:endParaRPr/>
          </a:p>
        </p:txBody>
      </p:sp>
      <p:sp>
        <p:nvSpPr>
          <p:cNvPr id="177" name="Google Shape;177;p32"/>
          <p:cNvSpPr txBox="1"/>
          <p:nvPr>
            <p:ph idx="1" type="body"/>
          </p:nvPr>
        </p:nvSpPr>
        <p:spPr>
          <a:xfrm>
            <a:off x="311700" y="1080250"/>
            <a:ext cx="8520600" cy="1571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SzPts val="1018"/>
              <a:buNone/>
            </a:pPr>
            <a:r>
              <a:rPr lang="fr" sz="1400"/>
              <a:t>Dans ce processus de collecte de données, l'objectif était d'extraire des informations du site web Al Jazeera. On extrait  </a:t>
            </a:r>
            <a:r>
              <a:rPr b="1" lang="fr" sz="1400"/>
              <a:t>"url" (URL de l'article), "titre" (titre de l'article), "</a:t>
            </a:r>
            <a:r>
              <a:rPr b="1" lang="fr" sz="1400"/>
              <a:t>catégorie</a:t>
            </a:r>
            <a:r>
              <a:rPr b="1" lang="fr" sz="1400"/>
              <a:t>" (catégorie), "texte" (texte de l'article).</a:t>
            </a:r>
            <a:r>
              <a:rPr lang="fr" sz="1400"/>
              <a:t> Le DataFrame compte 100 entrées et fournit une collection complète de données pour une analyse ou un traitement ultérieur.</a:t>
            </a:r>
            <a:endParaRPr sz="1400"/>
          </a:p>
        </p:txBody>
      </p:sp>
      <p:pic>
        <p:nvPicPr>
          <p:cNvPr id="178" name="Google Shape;178;p32"/>
          <p:cNvPicPr preferRelativeResize="0"/>
          <p:nvPr/>
        </p:nvPicPr>
        <p:blipFill>
          <a:blip r:embed="rId3">
            <a:alphaModFix/>
          </a:blip>
          <a:stretch>
            <a:fillRect/>
          </a:stretch>
        </p:blipFill>
        <p:spPr>
          <a:xfrm>
            <a:off x="0" y="2141175"/>
            <a:ext cx="9144001" cy="2928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3"/>
          <p:cNvSpPr txBox="1"/>
          <p:nvPr>
            <p:ph type="title"/>
          </p:nvPr>
        </p:nvSpPr>
        <p:spPr>
          <a:xfrm>
            <a:off x="311700" y="445025"/>
            <a:ext cx="8520600" cy="572700"/>
          </a:xfrm>
          <a:prstGeom prst="rect">
            <a:avLst/>
          </a:prstGeom>
          <a:ln cap="flat" cmpd="sng" w="9525">
            <a:solidFill>
              <a:srgbClr val="0C57D3"/>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Web Scrapping Aljazeera (</a:t>
            </a:r>
            <a:r>
              <a:rPr lang="fr" u="sng">
                <a:solidFill>
                  <a:srgbClr val="0C57D3"/>
                </a:solidFill>
              </a:rPr>
              <a:t>https://www.aljazeera.net/</a:t>
            </a:r>
            <a:r>
              <a:rPr lang="fr" u="sng"/>
              <a:t>)</a:t>
            </a:r>
            <a:endParaRPr u="sng"/>
          </a:p>
        </p:txBody>
      </p:sp>
      <p:sp>
        <p:nvSpPr>
          <p:cNvPr id="184" name="Google Shape;184;p33"/>
          <p:cNvSpPr txBox="1"/>
          <p:nvPr>
            <p:ph idx="1" type="body"/>
          </p:nvPr>
        </p:nvSpPr>
        <p:spPr>
          <a:xfrm>
            <a:off x="311700" y="1080250"/>
            <a:ext cx="8520600" cy="1571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SzPts val="1018"/>
              <a:buNone/>
            </a:pPr>
            <a:r>
              <a:rPr lang="fr" sz="1400"/>
              <a:t>Dans ce processus de collecte de données, l'objectif était d'extraire des informations du site web Al Jazeera. On extrait  </a:t>
            </a:r>
            <a:r>
              <a:rPr b="1" lang="fr" sz="1400"/>
              <a:t>"url" (URL de l'article), "titre" (titre de l'article), "categorie" (catégorie), "texte" (texte de l'article).</a:t>
            </a:r>
            <a:r>
              <a:rPr lang="fr" sz="1400"/>
              <a:t> Le DataFrame compte 350 entrées et fournit une collection complète de données pour une analyse ou un traitement ultérieur.</a:t>
            </a:r>
            <a:endParaRPr sz="1400"/>
          </a:p>
        </p:txBody>
      </p:sp>
      <p:pic>
        <p:nvPicPr>
          <p:cNvPr id="185" name="Google Shape;185;p33"/>
          <p:cNvPicPr preferRelativeResize="0"/>
          <p:nvPr/>
        </p:nvPicPr>
        <p:blipFill>
          <a:blip r:embed="rId3">
            <a:alphaModFix/>
          </a:blip>
          <a:stretch>
            <a:fillRect/>
          </a:stretch>
        </p:blipFill>
        <p:spPr>
          <a:xfrm>
            <a:off x="0" y="2166625"/>
            <a:ext cx="9071050" cy="2976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